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16"/>
  </p:notesMasterIdLst>
  <p:sldIdLst>
    <p:sldId id="309" r:id="rId2"/>
    <p:sldId id="292" r:id="rId3"/>
    <p:sldId id="314" r:id="rId4"/>
    <p:sldId id="311" r:id="rId5"/>
    <p:sldId id="310" r:id="rId6"/>
    <p:sldId id="313" r:id="rId7"/>
    <p:sldId id="318" r:id="rId8"/>
    <p:sldId id="315" r:id="rId9"/>
    <p:sldId id="306" r:id="rId10"/>
    <p:sldId id="316" r:id="rId11"/>
    <p:sldId id="317" r:id="rId12"/>
    <p:sldId id="304" r:id="rId13"/>
    <p:sldId id="307" r:id="rId14"/>
    <p:sldId id="30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58165" autoAdjust="0"/>
  </p:normalViewPr>
  <p:slideViewPr>
    <p:cSldViewPr snapToGrid="0">
      <p:cViewPr varScale="1">
        <p:scale>
          <a:sx n="43" d="100"/>
          <a:sy n="43" d="100"/>
        </p:scale>
        <p:origin x="1476" y="48"/>
      </p:cViewPr>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FFF1FC-E74D-446D-A1DB-D736C847E14A}" type="datetimeFigureOut">
              <a:rPr lang="en-US" smtClean="0"/>
              <a:t>6/17/2017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2A19B-5E12-48FC-9208-3FD89157798D}" type="slidenum">
              <a:rPr lang="en-US" smtClean="0"/>
              <a:t>‹#›</a:t>
            </a:fld>
            <a:endParaRPr lang="en-US"/>
          </a:p>
        </p:txBody>
      </p:sp>
    </p:spTree>
    <p:extLst>
      <p:ext uri="{BB962C8B-B14F-4D97-AF65-F5344CB8AC3E}">
        <p14:creationId xmlns:p14="http://schemas.microsoft.com/office/powerpoint/2010/main" val="2517166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kitguys.com/videos/item/cards-youve-been-deal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sz="1200" u="sng" kern="1200" dirty="0" smtClean="0">
                <a:solidFill>
                  <a:schemeClr val="tx1"/>
                </a:solidFill>
                <a:effectLst/>
                <a:latin typeface="+mn-lt"/>
                <a:ea typeface="+mn-ea"/>
                <a:cs typeface="+mn-cs"/>
                <a:hlinkClick r:id="rId3"/>
              </a:rPr>
              <a:t>https://skitguys.com/videos/item/cards-youve-been-dealt</a:t>
            </a:r>
            <a:endParaRPr lang="en-US" sz="1200" kern="1200" dirty="0" smtClean="0">
              <a:solidFill>
                <a:schemeClr val="tx1"/>
              </a:solidFill>
              <a:effectLst/>
              <a:latin typeface="+mn-lt"/>
              <a:ea typeface="+mn-ea"/>
              <a:cs typeface="+mn-cs"/>
            </a:endParaRPr>
          </a:p>
          <a:p>
            <a:endParaRPr lang="en-US" sz="1200" dirty="0" smtClean="0">
              <a:solidFill>
                <a:srgbClr val="FFFF00"/>
              </a:solidFill>
              <a:latin typeface="AR BERKLEY" panose="02000000000000000000" pitchFamily="2" charset="0"/>
            </a:endParaRPr>
          </a:p>
          <a:p>
            <a:r>
              <a:rPr lang="en-US" sz="1200" dirty="0" smtClean="0">
                <a:solidFill>
                  <a:srgbClr val="FFFF00"/>
                </a:solidFill>
                <a:latin typeface="AR BERKLEY" panose="02000000000000000000" pitchFamily="2" charset="0"/>
              </a:rPr>
              <a:t>Say only:</a:t>
            </a:r>
            <a:r>
              <a:rPr lang="en-US" sz="1200" baseline="0" dirty="0" smtClean="0">
                <a:solidFill>
                  <a:srgbClr val="FFFF00"/>
                </a:solidFill>
                <a:latin typeface="AR BERKLEY" panose="02000000000000000000" pitchFamily="2" charset="0"/>
              </a:rPr>
              <a:t> </a:t>
            </a:r>
            <a:r>
              <a:rPr lang="en-US" sz="1200" dirty="0" smtClean="0">
                <a:solidFill>
                  <a:srgbClr val="FFFF00"/>
                </a:solidFill>
                <a:latin typeface="AR BERKLEY" panose="02000000000000000000" pitchFamily="2" charset="0"/>
              </a:rPr>
              <a:t>Welcome to</a:t>
            </a:r>
            <a:r>
              <a:rPr lang="en-US" sz="1200" baseline="0" dirty="0" smtClean="0">
                <a:solidFill>
                  <a:srgbClr val="FFFF00"/>
                </a:solidFill>
                <a:latin typeface="AR BERKLEY" panose="02000000000000000000" pitchFamily="2" charset="0"/>
              </a:rPr>
              <a:t> our new series Prepare</a:t>
            </a:r>
          </a:p>
          <a:p>
            <a:endParaRPr lang="en-US" sz="1200" baseline="0" dirty="0" smtClean="0">
              <a:solidFill>
                <a:srgbClr val="FFFF00"/>
              </a:solidFill>
              <a:latin typeface="AR BERKLEY" panose="02000000000000000000" pitchFamily="2" charset="0"/>
            </a:endParaRPr>
          </a:p>
          <a:p>
            <a:r>
              <a:rPr lang="en-US" sz="1200" baseline="0" dirty="0" smtClean="0">
                <a:solidFill>
                  <a:srgbClr val="FFFF00"/>
                </a:solidFill>
                <a:latin typeface="AR BERKLEY" panose="02000000000000000000" pitchFamily="2" charset="0"/>
              </a:rPr>
              <a:t>Then only read slides 2 till 4</a:t>
            </a:r>
            <a:endParaRPr lang="en-US" sz="1200" dirty="0" smtClean="0">
              <a:solidFill>
                <a:srgbClr val="FFFF00"/>
              </a:solidFill>
              <a:latin typeface="AR BERKLEY" panose="02000000000000000000" pitchFamily="2" charset="0"/>
            </a:endParaRPr>
          </a:p>
          <a:p>
            <a:endParaRPr lang="en-US" sz="1200" dirty="0" smtClean="0">
              <a:solidFill>
                <a:srgbClr val="FFFF00"/>
              </a:solidFill>
              <a:latin typeface="AR BERKLEY" panose="02000000000000000000" pitchFamily="2" charset="0"/>
            </a:endParaRPr>
          </a:p>
          <a:p>
            <a:endParaRPr lang="en-US" sz="1200" dirty="0" smtClean="0">
              <a:solidFill>
                <a:srgbClr val="FFFF00"/>
              </a:solidFill>
              <a:latin typeface="AR BERKLEY" panose="02000000000000000000" pitchFamily="2" charset="0"/>
            </a:endParaRPr>
          </a:p>
          <a:p>
            <a:endParaRPr lang="en-US" sz="1200" dirty="0" smtClean="0">
              <a:solidFill>
                <a:srgbClr val="FFFF00"/>
              </a:solidFill>
              <a:latin typeface="AR BERKLEY" panose="02000000000000000000" pitchFamily="2" charset="0"/>
            </a:endParaRPr>
          </a:p>
          <a:p>
            <a:endParaRPr lang="en-US" sz="1200" dirty="0" smtClean="0">
              <a:solidFill>
                <a:srgbClr val="FFFF00"/>
              </a:solidFill>
              <a:latin typeface="AR BERKLEY" panose="02000000000000000000" pitchFamily="2" charset="0"/>
            </a:endParaRPr>
          </a:p>
          <a:p>
            <a:r>
              <a:rPr lang="en-US" sz="1200" dirty="0" smtClean="0">
                <a:solidFill>
                  <a:srgbClr val="FFFF00"/>
                </a:solidFill>
                <a:latin typeface="AR BERKLEY" panose="02000000000000000000" pitchFamily="2" charset="0"/>
              </a:rPr>
              <a:t>For later sermons in the series:</a:t>
            </a:r>
          </a:p>
          <a:p>
            <a:r>
              <a:rPr lang="en-US" sz="1200" kern="1200" dirty="0" smtClean="0">
                <a:solidFill>
                  <a:schemeClr val="tx1"/>
                </a:solidFill>
                <a:effectLst/>
                <a:latin typeface="+mn-lt"/>
                <a:ea typeface="+mn-ea"/>
                <a:cs typeface="+mn-cs"/>
              </a:rPr>
              <a:t>Have you been circling for a long time around a desert place in your life? Is there one area that seems to escape you and get you down over and over again? If you desire to enter a “milk and honey” flowing land, then join us for the powerful new series, PPREPARE! We’ll be uncovering what the bible in the book of Joshua has to say about an impactful living that gets us from the desert to a land of plenty. </a:t>
            </a:r>
          </a:p>
          <a:p>
            <a:r>
              <a:rPr lang="en-US" sz="1200" kern="1200" dirty="0" smtClean="0">
                <a:solidFill>
                  <a:schemeClr val="tx1"/>
                </a:solidFill>
                <a:effectLst/>
                <a:latin typeface="+mn-lt"/>
                <a:ea typeface="+mn-ea"/>
                <a:cs typeface="+mn-cs"/>
              </a:rPr>
              <a:t>Recently, in a personal bible study time, Pastor Svetlana received a word from God that is calling us to prepare for his purposes in our lives. She will be sharing this encouraging word during the series, PPREPARE. Come with the expectation to hear what God is speaking in this season, in order to enter the abundant life he has for you. </a:t>
            </a:r>
            <a:endParaRPr lang="en-US" sz="1200" dirty="0" smtClean="0">
              <a:solidFill>
                <a:srgbClr val="FFFF00"/>
              </a:solidFill>
              <a:latin typeface="AR BERKLEY" panose="02000000000000000000" pitchFamily="2" charset="0"/>
            </a:endParaRPr>
          </a:p>
        </p:txBody>
      </p:sp>
      <p:sp>
        <p:nvSpPr>
          <p:cNvPr id="4" name="Slide Number Placeholder 3"/>
          <p:cNvSpPr>
            <a:spLocks noGrp="1"/>
          </p:cNvSpPr>
          <p:nvPr>
            <p:ph type="sldNum" sz="quarter" idx="10"/>
          </p:nvPr>
        </p:nvSpPr>
        <p:spPr/>
        <p:txBody>
          <a:bodyPr/>
          <a:lstStyle/>
          <a:p>
            <a:fld id="{62D1EAFC-EC8D-4358-BA28-FAF0E5BE47AA}" type="slidenum">
              <a:rPr lang="en-US" smtClean="0"/>
              <a:t>1</a:t>
            </a:fld>
            <a:endParaRPr lang="en-US"/>
          </a:p>
        </p:txBody>
      </p:sp>
    </p:spTree>
    <p:extLst>
      <p:ext uri="{BB962C8B-B14F-4D97-AF65-F5344CB8AC3E}">
        <p14:creationId xmlns:p14="http://schemas.microsoft.com/office/powerpoint/2010/main" val="3123730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reading the scripture 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So I want to ask you, </a:t>
            </a:r>
            <a:r>
              <a:rPr lang="en-US" sz="1200" b="1" dirty="0" smtClean="0">
                <a:solidFill>
                  <a:schemeClr val="tx1"/>
                </a:solidFill>
                <a:effectLst/>
              </a:rPr>
              <a:t>If you have been born &amp; raised in the desert can you imagine the city or even an entire country? Would</a:t>
            </a:r>
            <a:r>
              <a:rPr lang="en-US" sz="1200" b="1" baseline="0" dirty="0" smtClean="0">
                <a:solidFill>
                  <a:schemeClr val="tx1"/>
                </a:solidFill>
                <a:effectLst/>
              </a:rPr>
              <a:t> you know what it would look like?</a:t>
            </a:r>
            <a:endParaRPr lang="en-US" sz="1200" b="1" dirty="0" smtClean="0">
              <a:solidFill>
                <a:schemeClr val="tx1"/>
              </a:solidFill>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DF2A19B-5E12-48FC-9208-3FD89157798D}" type="slidenum">
              <a:rPr lang="en-US" smtClean="0"/>
              <a:t>10</a:t>
            </a:fld>
            <a:endParaRPr lang="en-US"/>
          </a:p>
        </p:txBody>
      </p:sp>
    </p:spTree>
    <p:extLst>
      <p:ext uri="{BB962C8B-B14F-4D97-AF65-F5344CB8AC3E}">
        <p14:creationId xmlns:p14="http://schemas.microsoft.com/office/powerpoint/2010/main" val="479590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Israelites didn’t have their own territory for 40 years. </a:t>
            </a:r>
            <a:r>
              <a:rPr lang="en-US" b="1" baseline="0" dirty="0" smtClean="0"/>
              <a:t>This is 2 generations!!! There were no ones left that new what a city in a country looked like. They have all died. Now it was their kids &amp; grandkids that grew up in the desert in tents not possessing anything now they were going to have a country with cities. They had absolutely No context to put all that in perspective. BUT They had the word of God to describe it to them in real geography &amp; real time his promise of the territory that he was giving them to possess!!! They had to occupy it! </a:t>
            </a:r>
            <a:r>
              <a:rPr lang="en-US" baseline="0" dirty="0" smtClean="0"/>
              <a:t>By faith they had to envision the territory they would posses. God was going to change their future From Nomads to Landlords, but they had to prepare for it. Their mindsets had to change from owning 0 to owning plenty, an entire country!!! From tents to </a:t>
            </a:r>
            <a:r>
              <a:rPr lang="en-US" sz="1200" dirty="0" smtClean="0">
                <a:solidFill>
                  <a:schemeClr val="tx1"/>
                </a:solidFill>
              </a:rPr>
              <a:t>Houses of brick &amp; mortar.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God was going to give them ownership &amp; they were going to actively take possession of it. Their forefathers missed the divine opportunity the 1</a:t>
            </a:r>
            <a:r>
              <a:rPr lang="en-US" baseline="30000" dirty="0" smtClean="0"/>
              <a:t>st</a:t>
            </a:r>
            <a:r>
              <a:rPr lang="en-US" baseline="0" dirty="0" smtClean="0"/>
              <a:t> time around. Now it was their turn. They had learned their lesson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may not have a context for God’s promise but he will do it for you too!! Enumerate some: healthy body, strong marriage, respectful children, rewarding job…</a:t>
            </a:r>
          </a:p>
          <a:p>
            <a:endParaRPr lang="en-US" dirty="0"/>
          </a:p>
        </p:txBody>
      </p:sp>
      <p:sp>
        <p:nvSpPr>
          <p:cNvPr id="4" name="Slide Number Placeholder 3"/>
          <p:cNvSpPr>
            <a:spLocks noGrp="1"/>
          </p:cNvSpPr>
          <p:nvPr>
            <p:ph type="sldNum" sz="quarter" idx="10"/>
          </p:nvPr>
        </p:nvSpPr>
        <p:spPr/>
        <p:txBody>
          <a:bodyPr/>
          <a:lstStyle/>
          <a:p>
            <a:fld id="{1DF2A19B-5E12-48FC-9208-3FD89157798D}" type="slidenum">
              <a:rPr lang="en-US" smtClean="0"/>
              <a:t>11</a:t>
            </a:fld>
            <a:endParaRPr lang="en-US"/>
          </a:p>
        </p:txBody>
      </p:sp>
    </p:spTree>
    <p:extLst>
      <p:ext uri="{BB962C8B-B14F-4D97-AF65-F5344CB8AC3E}">
        <p14:creationId xmlns:p14="http://schemas.microsoft.com/office/powerpoint/2010/main" val="3302079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divine opportunities in life are either missed or activated. They never stay in limbo, because God is never on neutral. So what are you going</a:t>
            </a:r>
            <a:r>
              <a:rPr lang="en-US" sz="1200" b="0" i="0" kern="1200" baseline="0" dirty="0" smtClean="0">
                <a:solidFill>
                  <a:schemeClr val="tx1"/>
                </a:solidFill>
                <a:effectLst/>
                <a:latin typeface="+mn-lt"/>
                <a:ea typeface="+mn-ea"/>
                <a:cs typeface="+mn-cs"/>
              </a:rPr>
              <a:t> do with what you heard today?</a:t>
            </a: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Pray in the next 7 days to know what territories</a:t>
            </a:r>
            <a:r>
              <a:rPr lang="en-US" sz="1200" b="0" i="0" kern="1200" baseline="0" dirty="0" smtClean="0">
                <a:solidFill>
                  <a:schemeClr val="tx1"/>
                </a:solidFill>
                <a:effectLst/>
                <a:latin typeface="+mn-lt"/>
                <a:ea typeface="+mn-ea"/>
                <a:cs typeface="+mn-cs"/>
              </a:rPr>
              <a:t> God has called you to enter &amp; possess on his behalf. Dream with God his dreams of a hope &amp; a future.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2D1EAFC-EC8D-4358-BA28-FAF0E5BE47AA}" type="slidenum">
              <a:rPr lang="en-US" smtClean="0"/>
              <a:t>12</a:t>
            </a:fld>
            <a:endParaRPr lang="en-US"/>
          </a:p>
        </p:txBody>
      </p:sp>
    </p:spTree>
    <p:extLst>
      <p:ext uri="{BB962C8B-B14F-4D97-AF65-F5344CB8AC3E}">
        <p14:creationId xmlns:p14="http://schemas.microsoft.com/office/powerpoint/2010/main" val="86041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1EAFC-EC8D-4358-BA28-FAF0E5BE47AA}" type="slidenum">
              <a:rPr lang="en-US" smtClean="0"/>
              <a:t>2</a:t>
            </a:fld>
            <a:endParaRPr lang="en-US"/>
          </a:p>
        </p:txBody>
      </p:sp>
    </p:spTree>
    <p:extLst>
      <p:ext uri="{BB962C8B-B14F-4D97-AF65-F5344CB8AC3E}">
        <p14:creationId xmlns:p14="http://schemas.microsoft.com/office/powerpoint/2010/main" val="2149378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The cards that we’ve been dealt in life, set us on a trajectory for becoming a DM. </a:t>
            </a:r>
            <a:r>
              <a:rPr lang="en-US" baseline="0" dirty="0" smtClean="0"/>
              <a:t>The fact of the matter is that the difficult cards often prepare us for an impactful imprint on this world. </a:t>
            </a:r>
          </a:p>
          <a:p>
            <a:endParaRPr lang="en-US" baseline="0" dirty="0" smtClean="0"/>
          </a:p>
        </p:txBody>
      </p:sp>
      <p:sp>
        <p:nvSpPr>
          <p:cNvPr id="4" name="Slide Number Placeholder 3"/>
          <p:cNvSpPr>
            <a:spLocks noGrp="1"/>
          </p:cNvSpPr>
          <p:nvPr>
            <p:ph type="sldNum" sz="quarter" idx="10"/>
          </p:nvPr>
        </p:nvSpPr>
        <p:spPr/>
        <p:txBody>
          <a:bodyPr/>
          <a:lstStyle/>
          <a:p>
            <a:fld id="{62D1EAFC-EC8D-4358-BA28-FAF0E5BE47AA}" type="slidenum">
              <a:rPr lang="en-US" smtClean="0"/>
              <a:t>3</a:t>
            </a:fld>
            <a:endParaRPr lang="en-US"/>
          </a:p>
        </p:txBody>
      </p:sp>
    </p:spTree>
    <p:extLst>
      <p:ext uri="{BB962C8B-B14F-4D97-AF65-F5344CB8AC3E}">
        <p14:creationId xmlns:p14="http://schemas.microsoft.com/office/powerpoint/2010/main" val="363335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900" indent="0" algn="l">
              <a:buNone/>
            </a:pPr>
            <a:r>
              <a:rPr lang="en-US" b="1" dirty="0" smtClean="0"/>
              <a:t>Because</a:t>
            </a:r>
            <a:r>
              <a:rPr lang="en-US" dirty="0" smtClean="0"/>
              <a:t> </a:t>
            </a:r>
            <a:r>
              <a:rPr lang="en-US" sz="1200" dirty="0" smtClean="0">
                <a:solidFill>
                  <a:schemeClr val="tx1"/>
                </a:solidFill>
              </a:rPr>
              <a:t>DIFFERENCE MAKERS can envision their divinely given territories &amp; boldly possess them in order to</a:t>
            </a:r>
            <a:r>
              <a:rPr lang="en-US" sz="1200" baseline="0" dirty="0" smtClean="0">
                <a:solidFill>
                  <a:schemeClr val="tx1"/>
                </a:solidFill>
              </a:rPr>
              <a:t> </a:t>
            </a:r>
            <a:r>
              <a:rPr lang="en-US" sz="1200" dirty="0" smtClean="0">
                <a:solidFill>
                  <a:schemeClr val="tx1"/>
                </a:solidFill>
              </a:rPr>
              <a:t>bring God’s territory [his kingdom] from heaven to earth </a:t>
            </a:r>
          </a:p>
          <a:p>
            <a:endParaRPr lang="en-US" dirty="0"/>
          </a:p>
        </p:txBody>
      </p:sp>
      <p:sp>
        <p:nvSpPr>
          <p:cNvPr id="4" name="Slide Number Placeholder 3"/>
          <p:cNvSpPr>
            <a:spLocks noGrp="1"/>
          </p:cNvSpPr>
          <p:nvPr>
            <p:ph type="sldNum" sz="quarter" idx="10"/>
          </p:nvPr>
        </p:nvSpPr>
        <p:spPr/>
        <p:txBody>
          <a:bodyPr/>
          <a:lstStyle/>
          <a:p>
            <a:fld id="{1DF2A19B-5E12-48FC-9208-3FD89157798D}" type="slidenum">
              <a:rPr lang="en-US" smtClean="0"/>
              <a:t>4</a:t>
            </a:fld>
            <a:endParaRPr lang="en-US"/>
          </a:p>
        </p:txBody>
      </p:sp>
    </p:spTree>
    <p:extLst>
      <p:ext uri="{BB962C8B-B14F-4D97-AF65-F5344CB8AC3E}">
        <p14:creationId xmlns:p14="http://schemas.microsoft.com/office/powerpoint/2010/main" val="1334783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Let</a:t>
            </a:r>
            <a:r>
              <a:rPr lang="en-US" baseline="0" dirty="0" smtClean="0"/>
              <a:t> me say with an image what I just said with words! </a:t>
            </a:r>
            <a:r>
              <a:rPr lang="en-US" dirty="0" smtClean="0"/>
              <a:t>The </a:t>
            </a:r>
            <a:r>
              <a:rPr lang="en-US" sz="1200" dirty="0" smtClean="0">
                <a:solidFill>
                  <a:schemeClr val="tx1"/>
                </a:solidFill>
              </a:rPr>
              <a:t>DIFFERENCE MAKERS </a:t>
            </a:r>
            <a:r>
              <a:rPr lang="en-US" sz="1200" baseline="0" dirty="0" smtClean="0">
                <a:solidFill>
                  <a:schemeClr val="tx1"/>
                </a:solidFill>
              </a:rPr>
              <a:t>bring</a:t>
            </a:r>
            <a:r>
              <a:rPr lang="en-US" sz="1200" dirty="0" smtClean="0">
                <a:solidFill>
                  <a:schemeClr val="tx1"/>
                </a:solidFill>
              </a:rPr>
              <a:t> </a:t>
            </a:r>
            <a:r>
              <a:rPr lang="en-US" sz="1200" dirty="0" smtClean="0">
                <a:solidFill>
                  <a:schemeClr val="tx1"/>
                </a:solidFill>
              </a:rPr>
              <a:t>God’s puzzle piece </a:t>
            </a:r>
            <a:r>
              <a:rPr lang="en-US" sz="1200" baseline="0" dirty="0" smtClean="0">
                <a:solidFill>
                  <a:schemeClr val="tx1"/>
                </a:solidFill>
              </a:rPr>
              <a:t>from heaven to </a:t>
            </a:r>
            <a:r>
              <a:rPr lang="en-US" sz="1200" baseline="0" dirty="0" smtClean="0">
                <a:solidFill>
                  <a:schemeClr val="tx1"/>
                </a:solidFill>
              </a:rPr>
              <a:t>earth </a:t>
            </a:r>
            <a:r>
              <a:rPr lang="en-US" sz="1200" b="1" baseline="0" dirty="0" smtClean="0">
                <a:solidFill>
                  <a:schemeClr val="tx1"/>
                </a:solidFill>
              </a:rPr>
              <a:t>and actively claim the territory that God has promised to give them &amp; enables them to possess. </a:t>
            </a:r>
            <a:endParaRPr lang="en-US" sz="1200" b="1"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DF2A19B-5E12-48FC-9208-3FD89157798D}" type="slidenum">
              <a:rPr lang="en-US" smtClean="0"/>
              <a:t>5</a:t>
            </a:fld>
            <a:endParaRPr lang="en-US"/>
          </a:p>
        </p:txBody>
      </p:sp>
    </p:spTree>
    <p:extLst>
      <p:ext uri="{BB962C8B-B14F-4D97-AF65-F5344CB8AC3E}">
        <p14:creationId xmlns:p14="http://schemas.microsoft.com/office/powerpoint/2010/main" val="3562957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Today we are starting our new series called “Prepare” based on the book of Joshua</a:t>
            </a:r>
            <a:r>
              <a:rPr lang="en-US" baseline="0" dirty="0" smtClean="0"/>
              <a:t>. Joshua wrote about the story of an entire people, called </a:t>
            </a:r>
            <a:r>
              <a:rPr lang="en-US" b="1" baseline="0" dirty="0" smtClean="0"/>
              <a:t>Israel, who were dealt a difficult hand of cards &amp; after much tribulation became difference makers.</a:t>
            </a:r>
          </a:p>
          <a:p>
            <a:endParaRPr lang="en-US" b="1" baseline="0" dirty="0" smtClean="0"/>
          </a:p>
        </p:txBody>
      </p:sp>
      <p:sp>
        <p:nvSpPr>
          <p:cNvPr id="4" name="Slide Number Placeholder 3"/>
          <p:cNvSpPr>
            <a:spLocks noGrp="1"/>
          </p:cNvSpPr>
          <p:nvPr>
            <p:ph type="sldNum" sz="quarter" idx="10"/>
          </p:nvPr>
        </p:nvSpPr>
        <p:spPr/>
        <p:txBody>
          <a:bodyPr/>
          <a:lstStyle/>
          <a:p>
            <a:fld id="{1DF2A19B-5E12-48FC-9208-3FD89157798D}" type="slidenum">
              <a:rPr lang="en-US" smtClean="0"/>
              <a:t>6</a:t>
            </a:fld>
            <a:endParaRPr lang="en-US"/>
          </a:p>
        </p:txBody>
      </p:sp>
    </p:spTree>
    <p:extLst>
      <p:ext uri="{BB962C8B-B14F-4D97-AF65-F5344CB8AC3E}">
        <p14:creationId xmlns:p14="http://schemas.microsoft.com/office/powerpoint/2010/main" val="2159018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For 40 years, these people circled around barren &amp; disappointing deserts </a:t>
            </a:r>
            <a:r>
              <a:rPr lang="en-US" baseline="0" dirty="0" smtClean="0"/>
              <a:t>with not much hope on the horizon. Some were in this desperate situation of their own making, being disobedient to the call of God to follow his direction in possessing the “milk &amp; honey” land he promised them to have after delivering them from the Egyptian slavery. </a:t>
            </a:r>
          </a:p>
          <a:p>
            <a:endParaRPr lang="en-US" baseline="0" dirty="0" smtClean="0"/>
          </a:p>
          <a:p>
            <a:r>
              <a:rPr lang="en-US" baseline="0" dirty="0" smtClean="0"/>
              <a:t>BTW </a:t>
            </a:r>
            <a:r>
              <a:rPr lang="en-US" b="1" baseline="0" dirty="0" smtClean="0"/>
              <a:t>For those of you who are on the fence about God, I want to assure you that he will not force you into dreams &amp; territories that you would not dream with him about</a:t>
            </a:r>
            <a:r>
              <a:rPr lang="en-US" baseline="0" dirty="0" smtClean="0"/>
              <a:t>. He patiently waited for the life span to end for those who rebelled against his promised future for Israel. He didn’t just go kill them, but let them live their lives according to their choices to not partner with God in entering the promised land. </a:t>
            </a:r>
          </a:p>
          <a:p>
            <a:endParaRPr lang="en-US" baseline="0" dirty="0" smtClean="0"/>
          </a:p>
          <a:p>
            <a:r>
              <a:rPr lang="en-US" b="1" baseline="0" dirty="0" smtClean="0"/>
              <a:t>God will never force us to enter or expand his domain (territory, his kingdom,) if we do not actively partner in bringing God’s dream for our lives from heaven to earth. </a:t>
            </a:r>
            <a:r>
              <a:rPr lang="en-US" baseline="0" dirty="0" smtClean="0"/>
              <a:t>And this will be our focus as we delve into our series PREPARE: how to get ourselves ready to follow God’s amazing plans for our lives. For Jeremiah 29:11 says that God has plans to prosper us &amp; not to harm us, to give us hope &amp; a future. </a:t>
            </a:r>
          </a:p>
          <a:p>
            <a:endParaRPr lang="en-US" baseline="0" dirty="0" smtClean="0"/>
          </a:p>
          <a:p>
            <a:r>
              <a:rPr lang="en-US" baseline="0" dirty="0" smtClean="0"/>
              <a:t>Maybe those who disobeyed God thought they are making a choice for themselves alone. Often, we think we live a lonely ranger lives, but the truth of the matter is that we always live in community &amp; our choices affect the quality of life of others. </a:t>
            </a:r>
          </a:p>
          <a:p>
            <a:r>
              <a:rPr lang="en-US" baseline="0" dirty="0" smtClean="0"/>
              <a:t>So some of the Israelites were in the desert for no fault of their own. These were the kids &amp; the grandkids of the ones who disobeyed &amp; disregarded God’s promise for their lives. </a:t>
            </a:r>
            <a:r>
              <a:rPr lang="en-US" b="1" baseline="0" dirty="0" smtClean="0"/>
              <a:t>Many times, we too, find ourselves in situations for no fault of our own that are difficult &amp; stretch us to the limit. </a:t>
            </a:r>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DF2A19B-5E12-48FC-9208-3FD89157798D}" type="slidenum">
              <a:rPr lang="en-US" smtClean="0"/>
              <a:t>7</a:t>
            </a:fld>
            <a:endParaRPr lang="en-US"/>
          </a:p>
        </p:txBody>
      </p:sp>
    </p:spTree>
    <p:extLst>
      <p:ext uri="{BB962C8B-B14F-4D97-AF65-F5344CB8AC3E}">
        <p14:creationId xmlns:p14="http://schemas.microsoft.com/office/powerpoint/2010/main" val="969947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a:t>
            </a:r>
            <a:r>
              <a:rPr lang="en-US" sz="1200" kern="1200" baseline="0" dirty="0" smtClean="0">
                <a:solidFill>
                  <a:schemeClr val="tx1"/>
                </a:solidFill>
                <a:effectLst/>
                <a:latin typeface="+mn-lt"/>
                <a:ea typeface="+mn-ea"/>
                <a:cs typeface="+mn-cs"/>
              </a:rPr>
              <a:t> Joshua &amp; the surviving remnant of the Israelites, found themselves at the end of a 40 year desert journey facing the river Jordan at flood stage on one side &amp; the desert on the other. </a:t>
            </a:r>
            <a:r>
              <a:rPr lang="en-US" sz="1200" b="1" kern="1200" dirty="0" smtClean="0">
                <a:solidFill>
                  <a:schemeClr val="tx1"/>
                </a:solidFill>
                <a:effectLst/>
                <a:latin typeface="+mn-lt"/>
                <a:ea typeface="+mn-ea"/>
                <a:cs typeface="+mn-cs"/>
              </a:rPr>
              <a:t>And</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these were the cards that they</a:t>
            </a:r>
            <a:r>
              <a:rPr lang="en-US" sz="1200" b="1" kern="1200" baseline="0" dirty="0" smtClean="0">
                <a:solidFill>
                  <a:schemeClr val="tx1"/>
                </a:solidFill>
                <a:effectLst/>
                <a:latin typeface="+mn-lt"/>
                <a:ea typeface="+mn-ea"/>
                <a:cs typeface="+mn-cs"/>
              </a:rPr>
              <a:t> were</a:t>
            </a:r>
            <a:r>
              <a:rPr lang="en-US" sz="1200" b="1" kern="1200" dirty="0" smtClean="0">
                <a:solidFill>
                  <a:schemeClr val="tx1"/>
                </a:solidFill>
                <a:effectLst/>
                <a:latin typeface="+mn-lt"/>
                <a:ea typeface="+mn-ea"/>
                <a:cs typeface="+mn-cs"/>
              </a:rPr>
              <a:t> dealt. </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But</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God </a:t>
            </a:r>
            <a:r>
              <a:rPr lang="en-US" sz="1200" kern="1200" dirty="0" smtClean="0">
                <a:solidFill>
                  <a:schemeClr val="tx1"/>
                </a:solidFill>
                <a:effectLst/>
                <a:latin typeface="+mn-lt"/>
                <a:ea typeface="+mn-ea"/>
                <a:cs typeface="+mn-cs"/>
              </a:rPr>
              <a:t>used the</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Preparation Desert/40</a:t>
            </a:r>
            <a:r>
              <a:rPr lang="en-US" sz="1200" kern="1200" dirty="0" smtClean="0">
                <a:solidFill>
                  <a:schemeClr val="tx1"/>
                </a:solidFill>
                <a:effectLst/>
                <a:latin typeface="+mn-lt"/>
                <a:ea typeface="+mn-ea"/>
                <a:cs typeface="+mn-cs"/>
              </a:rPr>
              <a:t> to </a:t>
            </a:r>
            <a:r>
              <a:rPr lang="en-US" sz="1200" b="1" kern="1200" dirty="0" smtClean="0">
                <a:solidFill>
                  <a:schemeClr val="tx1"/>
                </a:solidFill>
                <a:effectLst/>
                <a:latin typeface="+mn-lt"/>
                <a:ea typeface="+mn-ea"/>
                <a:cs typeface="+mn-cs"/>
              </a:rPr>
              <a:t>trigger courage in</a:t>
            </a:r>
            <a:r>
              <a:rPr lang="en-US" sz="1200" b="1" kern="1200" baseline="0" dirty="0" smtClean="0">
                <a:solidFill>
                  <a:schemeClr val="tx1"/>
                </a:solidFill>
                <a:effectLst/>
                <a:latin typeface="+mn-lt"/>
                <a:ea typeface="+mn-ea"/>
                <a:cs typeface="+mn-cs"/>
              </a:rPr>
              <a:t> their</a:t>
            </a:r>
            <a:r>
              <a:rPr lang="en-US" sz="1200" b="1" kern="1200" dirty="0" smtClean="0">
                <a:solidFill>
                  <a:schemeClr val="tx1"/>
                </a:solidFill>
                <a:effectLst/>
                <a:latin typeface="+mn-lt"/>
                <a:ea typeface="+mn-ea"/>
                <a:cs typeface="+mn-cs"/>
              </a:rPr>
              <a:t> hearts &amp; develop Godly Imagination </a:t>
            </a:r>
            <a:r>
              <a:rPr lang="en-US" sz="1200" kern="1200" dirty="0" smtClean="0">
                <a:solidFill>
                  <a:schemeClr val="tx1"/>
                </a:solidFill>
                <a:effectLst/>
                <a:latin typeface="+mn-lt"/>
                <a:ea typeface="+mn-ea"/>
                <a:cs typeface="+mn-cs"/>
              </a:rPr>
              <a:t>that was</a:t>
            </a:r>
            <a:r>
              <a:rPr lang="en-US" sz="1200" kern="1200" baseline="0" dirty="0" smtClean="0">
                <a:solidFill>
                  <a:schemeClr val="tx1"/>
                </a:solidFill>
                <a:effectLst/>
                <a:latin typeface="+mn-lt"/>
                <a:ea typeface="+mn-ea"/>
                <a:cs typeface="+mn-cs"/>
              </a:rPr>
              <a:t> going to </a:t>
            </a:r>
            <a:r>
              <a:rPr lang="en-US" sz="1200" kern="1200" dirty="0" smtClean="0">
                <a:solidFill>
                  <a:schemeClr val="tx1"/>
                </a:solidFill>
                <a:effectLst/>
                <a:latin typeface="+mn-lt"/>
                <a:ea typeface="+mn-ea"/>
                <a:cs typeface="+mn-cs"/>
              </a:rPr>
              <a:t>change the course of the Israelites from</a:t>
            </a:r>
            <a:r>
              <a:rPr lang="en-US" sz="1200" kern="1200" baseline="0" dirty="0" smtClean="0">
                <a:solidFill>
                  <a:schemeClr val="tx1"/>
                </a:solidFill>
                <a:effectLst/>
                <a:latin typeface="+mn-lt"/>
                <a:ea typeface="+mn-ea"/>
                <a:cs typeface="+mn-cs"/>
              </a:rPr>
              <a:t> that time for the rest of human history</a:t>
            </a:r>
            <a:r>
              <a:rPr lang="en-US" sz="1200" kern="1200" dirty="0" smtClean="0">
                <a:solidFill>
                  <a:schemeClr val="tx1"/>
                </a:solidFill>
                <a:effectLst/>
                <a:latin typeface="+mn-lt"/>
                <a:ea typeface="+mn-ea"/>
                <a:cs typeface="+mn-cs"/>
              </a:rPr>
              <a:t>!! Lets read Joshua</a:t>
            </a:r>
            <a:r>
              <a:rPr lang="en-US" sz="1200" kern="1200" baseline="0" dirty="0" smtClean="0">
                <a:solidFill>
                  <a:schemeClr val="tx1"/>
                </a:solidFill>
                <a:effectLst/>
                <a:latin typeface="+mn-lt"/>
                <a:ea typeface="+mn-ea"/>
                <a:cs typeface="+mn-cs"/>
              </a:rPr>
              <a:t> 1:2b-5</a:t>
            </a:r>
            <a:endParaRPr lang="en-US" sz="120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DF2A19B-5E12-48FC-9208-3FD89157798D}" type="slidenum">
              <a:rPr lang="en-US" smtClean="0"/>
              <a:t>8</a:t>
            </a:fld>
            <a:endParaRPr lang="en-US"/>
          </a:p>
        </p:txBody>
      </p:sp>
    </p:spTree>
    <p:extLst>
      <p:ext uri="{BB962C8B-B14F-4D97-AF65-F5344CB8AC3E}">
        <p14:creationId xmlns:p14="http://schemas.microsoft.com/office/powerpoint/2010/main" val="326414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1EAFC-EC8D-4358-BA28-FAF0E5BE47AA}" type="slidenum">
              <a:rPr lang="en-US" smtClean="0"/>
              <a:t>9</a:t>
            </a:fld>
            <a:endParaRPr lang="en-US"/>
          </a:p>
        </p:txBody>
      </p:sp>
    </p:spTree>
    <p:extLst>
      <p:ext uri="{BB962C8B-B14F-4D97-AF65-F5344CB8AC3E}">
        <p14:creationId xmlns:p14="http://schemas.microsoft.com/office/powerpoint/2010/main" val="30121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4E85C6-8DEC-4455-A26C-CE32C7F524FA}" type="datetimeFigureOut">
              <a:rPr lang="en-US" smtClean="0"/>
              <a:t>6/17/2017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2B095-912B-4A6E-9A93-5F7701FE8EA3}" type="slidenum">
              <a:rPr lang="en-US" smtClean="0"/>
              <a:t>‹#›</a:t>
            </a:fld>
            <a:endParaRPr lang="en-US"/>
          </a:p>
        </p:txBody>
      </p:sp>
    </p:spTree>
    <p:extLst>
      <p:ext uri="{BB962C8B-B14F-4D97-AF65-F5344CB8AC3E}">
        <p14:creationId xmlns:p14="http://schemas.microsoft.com/office/powerpoint/2010/main" val="17999391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E85C6-8DEC-4455-A26C-CE32C7F524FA}" type="datetimeFigureOut">
              <a:rPr lang="en-US" smtClean="0"/>
              <a:t>6/17/2017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2B095-912B-4A6E-9A93-5F7701FE8EA3}" type="slidenum">
              <a:rPr lang="en-US" smtClean="0"/>
              <a:t>‹#›</a:t>
            </a:fld>
            <a:endParaRPr lang="en-US"/>
          </a:p>
        </p:txBody>
      </p:sp>
    </p:spTree>
    <p:extLst>
      <p:ext uri="{BB962C8B-B14F-4D97-AF65-F5344CB8AC3E}">
        <p14:creationId xmlns:p14="http://schemas.microsoft.com/office/powerpoint/2010/main" val="4237796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E85C6-8DEC-4455-A26C-CE32C7F524FA}" type="datetimeFigureOut">
              <a:rPr lang="en-US" smtClean="0"/>
              <a:t>6/17/2017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2B095-912B-4A6E-9A93-5F7701FE8EA3}" type="slidenum">
              <a:rPr lang="en-US" smtClean="0"/>
              <a:t>‹#›</a:t>
            </a:fld>
            <a:endParaRPr lang="en-US"/>
          </a:p>
        </p:txBody>
      </p:sp>
    </p:spTree>
    <p:extLst>
      <p:ext uri="{BB962C8B-B14F-4D97-AF65-F5344CB8AC3E}">
        <p14:creationId xmlns:p14="http://schemas.microsoft.com/office/powerpoint/2010/main" val="2817974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E85C6-8DEC-4455-A26C-CE32C7F524FA}" type="datetimeFigureOut">
              <a:rPr lang="en-US" smtClean="0"/>
              <a:t>6/17/2017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2B095-912B-4A6E-9A93-5F7701FE8EA3}"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50572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E85C6-8DEC-4455-A26C-CE32C7F524FA}" type="datetimeFigureOut">
              <a:rPr lang="en-US" smtClean="0"/>
              <a:t>6/17/2017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2B095-912B-4A6E-9A93-5F7701FE8EA3}" type="slidenum">
              <a:rPr lang="en-US" smtClean="0"/>
              <a:t>‹#›</a:t>
            </a:fld>
            <a:endParaRPr lang="en-US"/>
          </a:p>
        </p:txBody>
      </p:sp>
    </p:spTree>
    <p:extLst>
      <p:ext uri="{BB962C8B-B14F-4D97-AF65-F5344CB8AC3E}">
        <p14:creationId xmlns:p14="http://schemas.microsoft.com/office/powerpoint/2010/main" val="4003685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94E85C6-8DEC-4455-A26C-CE32C7F524FA}" type="datetimeFigureOut">
              <a:rPr lang="en-US" smtClean="0"/>
              <a:t>6/17/2017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2B095-912B-4A6E-9A93-5F7701FE8EA3}" type="slidenum">
              <a:rPr lang="en-US" smtClean="0"/>
              <a:t>‹#›</a:t>
            </a:fld>
            <a:endParaRPr lang="en-US"/>
          </a:p>
        </p:txBody>
      </p:sp>
    </p:spTree>
    <p:extLst>
      <p:ext uri="{BB962C8B-B14F-4D97-AF65-F5344CB8AC3E}">
        <p14:creationId xmlns:p14="http://schemas.microsoft.com/office/powerpoint/2010/main" val="141962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94E85C6-8DEC-4455-A26C-CE32C7F524FA}" type="datetimeFigureOut">
              <a:rPr lang="en-US" smtClean="0"/>
              <a:t>6/17/2017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2B095-912B-4A6E-9A93-5F7701FE8EA3}" type="slidenum">
              <a:rPr lang="en-US" smtClean="0"/>
              <a:t>‹#›</a:t>
            </a:fld>
            <a:endParaRPr lang="en-US"/>
          </a:p>
        </p:txBody>
      </p:sp>
    </p:spTree>
    <p:extLst>
      <p:ext uri="{BB962C8B-B14F-4D97-AF65-F5344CB8AC3E}">
        <p14:creationId xmlns:p14="http://schemas.microsoft.com/office/powerpoint/2010/main" val="3818138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4E85C6-8DEC-4455-A26C-CE32C7F524FA}" type="datetimeFigureOut">
              <a:rPr lang="en-US" smtClean="0"/>
              <a:t>6/17/2017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2B095-912B-4A6E-9A93-5F7701FE8EA3}" type="slidenum">
              <a:rPr lang="en-US" smtClean="0"/>
              <a:t>‹#›</a:t>
            </a:fld>
            <a:endParaRPr lang="en-US"/>
          </a:p>
        </p:txBody>
      </p:sp>
    </p:spTree>
    <p:extLst>
      <p:ext uri="{BB962C8B-B14F-4D97-AF65-F5344CB8AC3E}">
        <p14:creationId xmlns:p14="http://schemas.microsoft.com/office/powerpoint/2010/main" val="424593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4E85C6-8DEC-4455-A26C-CE32C7F524FA}" type="datetimeFigureOut">
              <a:rPr lang="en-US" smtClean="0"/>
              <a:t>6/17/2017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2B095-912B-4A6E-9A93-5F7701FE8EA3}" type="slidenum">
              <a:rPr lang="en-US" smtClean="0"/>
              <a:t>‹#›</a:t>
            </a:fld>
            <a:endParaRPr lang="en-US"/>
          </a:p>
        </p:txBody>
      </p:sp>
    </p:spTree>
    <p:extLst>
      <p:ext uri="{BB962C8B-B14F-4D97-AF65-F5344CB8AC3E}">
        <p14:creationId xmlns:p14="http://schemas.microsoft.com/office/powerpoint/2010/main" val="327967698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4E85C6-8DEC-4455-A26C-CE32C7F524FA}" type="datetimeFigureOut">
              <a:rPr lang="en-US" smtClean="0"/>
              <a:t>6/17/2017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2B095-912B-4A6E-9A93-5F7701FE8EA3}" type="slidenum">
              <a:rPr lang="en-US" smtClean="0"/>
              <a:t>‹#›</a:t>
            </a:fld>
            <a:endParaRPr lang="en-US"/>
          </a:p>
        </p:txBody>
      </p:sp>
    </p:spTree>
    <p:extLst>
      <p:ext uri="{BB962C8B-B14F-4D97-AF65-F5344CB8AC3E}">
        <p14:creationId xmlns:p14="http://schemas.microsoft.com/office/powerpoint/2010/main" val="2306069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E85C6-8DEC-4455-A26C-CE32C7F524FA}" type="datetimeFigureOut">
              <a:rPr lang="en-US" smtClean="0"/>
              <a:t>6/17/2017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2B095-912B-4A6E-9A93-5F7701FE8EA3}" type="slidenum">
              <a:rPr lang="en-US" smtClean="0"/>
              <a:t>‹#›</a:t>
            </a:fld>
            <a:endParaRPr lang="en-US"/>
          </a:p>
        </p:txBody>
      </p:sp>
    </p:spTree>
    <p:extLst>
      <p:ext uri="{BB962C8B-B14F-4D97-AF65-F5344CB8AC3E}">
        <p14:creationId xmlns:p14="http://schemas.microsoft.com/office/powerpoint/2010/main" val="426622096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4E85C6-8DEC-4455-A26C-CE32C7F524FA}" type="datetimeFigureOut">
              <a:rPr lang="en-US" smtClean="0"/>
              <a:t>6/17/2017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2B095-912B-4A6E-9A93-5F7701FE8EA3}" type="slidenum">
              <a:rPr lang="en-US" smtClean="0"/>
              <a:t>‹#›</a:t>
            </a:fld>
            <a:endParaRPr lang="en-US"/>
          </a:p>
        </p:txBody>
      </p:sp>
    </p:spTree>
    <p:extLst>
      <p:ext uri="{BB962C8B-B14F-4D97-AF65-F5344CB8AC3E}">
        <p14:creationId xmlns:p14="http://schemas.microsoft.com/office/powerpoint/2010/main" val="532014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4E85C6-8DEC-4455-A26C-CE32C7F524FA}" type="datetimeFigureOut">
              <a:rPr lang="en-US" smtClean="0"/>
              <a:t>6/17/2017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2B095-912B-4A6E-9A93-5F7701FE8EA3}" type="slidenum">
              <a:rPr lang="en-US" smtClean="0"/>
              <a:t>‹#›</a:t>
            </a:fld>
            <a:endParaRPr lang="en-US"/>
          </a:p>
        </p:txBody>
      </p:sp>
    </p:spTree>
    <p:extLst>
      <p:ext uri="{BB962C8B-B14F-4D97-AF65-F5344CB8AC3E}">
        <p14:creationId xmlns:p14="http://schemas.microsoft.com/office/powerpoint/2010/main" val="73593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4E85C6-8DEC-4455-A26C-CE32C7F524FA}" type="datetimeFigureOut">
              <a:rPr lang="en-US" smtClean="0"/>
              <a:t>6/17/2017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2B095-912B-4A6E-9A93-5F7701FE8EA3}" type="slidenum">
              <a:rPr lang="en-US" smtClean="0"/>
              <a:t>‹#›</a:t>
            </a:fld>
            <a:endParaRPr lang="en-US"/>
          </a:p>
        </p:txBody>
      </p:sp>
    </p:spTree>
    <p:extLst>
      <p:ext uri="{BB962C8B-B14F-4D97-AF65-F5344CB8AC3E}">
        <p14:creationId xmlns:p14="http://schemas.microsoft.com/office/powerpoint/2010/main" val="337936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E85C6-8DEC-4455-A26C-CE32C7F524FA}" type="datetimeFigureOut">
              <a:rPr lang="en-US" smtClean="0"/>
              <a:t>6/17/2017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2B095-912B-4A6E-9A93-5F7701FE8EA3}" type="slidenum">
              <a:rPr lang="en-US" smtClean="0"/>
              <a:t>‹#›</a:t>
            </a:fld>
            <a:endParaRPr lang="en-US"/>
          </a:p>
        </p:txBody>
      </p:sp>
    </p:spTree>
    <p:extLst>
      <p:ext uri="{BB962C8B-B14F-4D97-AF65-F5344CB8AC3E}">
        <p14:creationId xmlns:p14="http://schemas.microsoft.com/office/powerpoint/2010/main" val="17541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E85C6-8DEC-4455-A26C-CE32C7F524FA}" type="datetimeFigureOut">
              <a:rPr lang="en-US" smtClean="0"/>
              <a:t>6/17/2017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2B095-912B-4A6E-9A93-5F7701FE8EA3}" type="slidenum">
              <a:rPr lang="en-US" smtClean="0"/>
              <a:t>‹#›</a:t>
            </a:fld>
            <a:endParaRPr lang="en-US"/>
          </a:p>
        </p:txBody>
      </p:sp>
    </p:spTree>
    <p:extLst>
      <p:ext uri="{BB962C8B-B14F-4D97-AF65-F5344CB8AC3E}">
        <p14:creationId xmlns:p14="http://schemas.microsoft.com/office/powerpoint/2010/main" val="94954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E85C6-8DEC-4455-A26C-CE32C7F524FA}" type="datetimeFigureOut">
              <a:rPr lang="en-US" smtClean="0"/>
              <a:t>6/17/2017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2B095-912B-4A6E-9A93-5F7701FE8EA3}" type="slidenum">
              <a:rPr lang="en-US" smtClean="0"/>
              <a:t>‹#›</a:t>
            </a:fld>
            <a:endParaRPr lang="en-US"/>
          </a:p>
        </p:txBody>
      </p:sp>
    </p:spTree>
    <p:extLst>
      <p:ext uri="{BB962C8B-B14F-4D97-AF65-F5344CB8AC3E}">
        <p14:creationId xmlns:p14="http://schemas.microsoft.com/office/powerpoint/2010/main" val="2326622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94E85C6-8DEC-4455-A26C-CE32C7F524FA}" type="datetimeFigureOut">
              <a:rPr lang="en-US" smtClean="0"/>
              <a:t>6/17/2017</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9F2B095-912B-4A6E-9A93-5F7701FE8EA3}" type="slidenum">
              <a:rPr lang="en-US" smtClean="0"/>
              <a:t>‹#›</a:t>
            </a:fld>
            <a:endParaRPr lang="en-US"/>
          </a:p>
        </p:txBody>
      </p:sp>
    </p:spTree>
    <p:extLst>
      <p:ext uri="{BB962C8B-B14F-4D97-AF65-F5344CB8AC3E}">
        <p14:creationId xmlns:p14="http://schemas.microsoft.com/office/powerpoint/2010/main" val="1319840427"/>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2744026"/>
          </a:xfrm>
        </p:spPr>
        <p:txBody>
          <a:bodyPr>
            <a:normAutofit fontScale="90000"/>
          </a:bodyPr>
          <a:lstStyle/>
          <a:p>
            <a:pPr algn="ctr"/>
            <a:r>
              <a:rPr lang="en-US" sz="8900" b="1" dirty="0" smtClean="0">
                <a:solidFill>
                  <a:schemeClr val="tx1"/>
                </a:solidFill>
                <a:latin typeface="Agency FB" panose="020B0503020202020204" pitchFamily="34" charset="0"/>
              </a:rPr>
              <a:t>PREPARE</a:t>
            </a:r>
            <a:r>
              <a:rPr lang="en-US" sz="6000" dirty="0" smtClean="0">
                <a:solidFill>
                  <a:schemeClr val="tx1"/>
                </a:solidFill>
                <a:latin typeface="Agency FB" panose="020B0503020202020204" pitchFamily="34" charset="0"/>
              </a:rPr>
              <a:t/>
            </a:r>
            <a:br>
              <a:rPr lang="en-US" sz="6000" dirty="0" smtClean="0">
                <a:solidFill>
                  <a:schemeClr val="tx1"/>
                </a:solidFill>
                <a:latin typeface="Agency FB" panose="020B0503020202020204" pitchFamily="34" charset="0"/>
              </a:rPr>
            </a:br>
            <a:r>
              <a:rPr lang="en-US" sz="6000" b="1" dirty="0" smtClean="0">
                <a:solidFill>
                  <a:schemeClr val="tx1"/>
                </a:solidFill>
                <a:latin typeface="Agency FB" panose="020B0503020202020204" pitchFamily="34" charset="0"/>
              </a:rPr>
              <a:t>Part 1</a:t>
            </a:r>
            <a:r>
              <a:rPr lang="en-US" sz="6000" dirty="0" smtClean="0">
                <a:solidFill>
                  <a:schemeClr val="tx1"/>
                </a:solidFill>
                <a:latin typeface="Agency FB" panose="020B0503020202020204" pitchFamily="34" charset="0"/>
              </a:rPr>
              <a:t/>
            </a:r>
            <a:br>
              <a:rPr lang="en-US" sz="6000" dirty="0" smtClean="0">
                <a:solidFill>
                  <a:schemeClr val="tx1"/>
                </a:solidFill>
                <a:latin typeface="Agency FB" panose="020B0503020202020204" pitchFamily="34" charset="0"/>
              </a:rPr>
            </a:br>
            <a:r>
              <a:rPr lang="en-US" sz="8900" dirty="0" smtClean="0">
                <a:solidFill>
                  <a:srgbClr val="FFFF00"/>
                </a:solidFill>
                <a:latin typeface="AR BERKLEY" panose="02000000000000000000" pitchFamily="2" charset="0"/>
              </a:rPr>
              <a:t>Envision</a:t>
            </a:r>
            <a:r>
              <a:rPr lang="en-US" sz="7300" dirty="0" smtClean="0">
                <a:solidFill>
                  <a:srgbClr val="FFFF00"/>
                </a:solidFill>
                <a:latin typeface="AR BERKLEY" panose="02000000000000000000" pitchFamily="2" charset="0"/>
              </a:rPr>
              <a:t> </a:t>
            </a:r>
            <a:endParaRPr lang="en-US" sz="7300" dirty="0">
              <a:latin typeface="AR BERKLEY" panose="02000000000000000000" pitchFamily="2" charset="0"/>
            </a:endParaRPr>
          </a:p>
        </p:txBody>
      </p:sp>
      <p:sp>
        <p:nvSpPr>
          <p:cNvPr id="4" name="Text Placeholder 3"/>
          <p:cNvSpPr>
            <a:spLocks noGrp="1"/>
          </p:cNvSpPr>
          <p:nvPr>
            <p:ph type="body" idx="1"/>
          </p:nvPr>
        </p:nvSpPr>
        <p:spPr>
          <a:xfrm>
            <a:off x="1295401" y="4822372"/>
            <a:ext cx="9590550" cy="1531255"/>
          </a:xfrm>
        </p:spPr>
        <p:txBody>
          <a:bodyPr/>
          <a:lstStyle/>
          <a:p>
            <a:r>
              <a:rPr lang="en-US" sz="5400" b="1" dirty="0">
                <a:latin typeface="Agency FB" panose="020B0503020202020204" pitchFamily="34" charset="0"/>
              </a:rPr>
              <a:t>Rev. Dr. Svetlana Papazov</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9543" y="4505093"/>
            <a:ext cx="1848535" cy="1848535"/>
          </a:xfrm>
          <a:prstGeom prst="rect">
            <a:avLst/>
          </a:prstGeom>
        </p:spPr>
      </p:pic>
    </p:spTree>
    <p:extLst>
      <p:ext uri="{BB962C8B-B14F-4D97-AF65-F5344CB8AC3E}">
        <p14:creationId xmlns:p14="http://schemas.microsoft.com/office/powerpoint/2010/main" val="3307897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5400" dirty="0" smtClean="0">
                <a:solidFill>
                  <a:srgbClr val="FFFF00"/>
                </a:solidFill>
              </a:rPr>
              <a:t>Transformational Q:</a:t>
            </a:r>
            <a:endParaRPr lang="en-US" sz="5400" dirty="0">
              <a:solidFill>
                <a:srgbClr val="FFFF00"/>
              </a:solidFill>
            </a:endParaRPr>
          </a:p>
        </p:txBody>
      </p:sp>
      <p:sp>
        <p:nvSpPr>
          <p:cNvPr id="2" name="Text Placeholder 1"/>
          <p:cNvSpPr>
            <a:spLocks noGrp="1"/>
          </p:cNvSpPr>
          <p:nvPr>
            <p:ph idx="1"/>
          </p:nvPr>
        </p:nvSpPr>
        <p:spPr/>
        <p:txBody>
          <a:bodyPr/>
          <a:lstStyle/>
          <a:p>
            <a:pPr marL="36900" indent="0" algn="ctr">
              <a:buNone/>
            </a:pPr>
            <a:endParaRPr lang="en-US" sz="4000" dirty="0" smtClean="0">
              <a:solidFill>
                <a:schemeClr val="tx1"/>
              </a:solidFill>
              <a:effectLst/>
            </a:endParaRPr>
          </a:p>
          <a:p>
            <a:pPr marL="36900" indent="0" algn="ctr">
              <a:buNone/>
            </a:pPr>
            <a:r>
              <a:rPr lang="en-US" sz="4000" dirty="0" smtClean="0">
                <a:solidFill>
                  <a:schemeClr val="tx1"/>
                </a:solidFill>
                <a:effectLst/>
              </a:rPr>
              <a:t>If </a:t>
            </a:r>
            <a:r>
              <a:rPr lang="en-US" sz="4000" dirty="0">
                <a:solidFill>
                  <a:schemeClr val="tx1"/>
                </a:solidFill>
                <a:effectLst/>
              </a:rPr>
              <a:t>you have been born &amp; raised in the desert </a:t>
            </a:r>
            <a:endParaRPr lang="en-US" sz="4000" dirty="0" smtClean="0">
              <a:solidFill>
                <a:schemeClr val="tx1"/>
              </a:solidFill>
              <a:effectLst/>
            </a:endParaRPr>
          </a:p>
          <a:p>
            <a:pPr marL="36900" indent="0" algn="ctr">
              <a:buNone/>
            </a:pPr>
            <a:r>
              <a:rPr lang="en-US" sz="4000" dirty="0" smtClean="0">
                <a:solidFill>
                  <a:schemeClr val="tx1"/>
                </a:solidFill>
                <a:effectLst/>
              </a:rPr>
              <a:t>can </a:t>
            </a:r>
            <a:r>
              <a:rPr lang="en-US" sz="4000" dirty="0">
                <a:solidFill>
                  <a:schemeClr val="tx1"/>
                </a:solidFill>
                <a:effectLst/>
              </a:rPr>
              <a:t>you imagine the city?</a:t>
            </a:r>
            <a:endParaRPr lang="en-US" sz="4000" dirty="0">
              <a:solidFill>
                <a:schemeClr val="tx1"/>
              </a:solidFill>
            </a:endParaRPr>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6030" y="5002072"/>
            <a:ext cx="1476786" cy="1476786"/>
          </a:xfrm>
          <a:prstGeom prst="rect">
            <a:avLst/>
          </a:prstGeom>
        </p:spPr>
      </p:pic>
    </p:spTree>
    <p:extLst>
      <p:ext uri="{BB962C8B-B14F-4D97-AF65-F5344CB8AC3E}">
        <p14:creationId xmlns:p14="http://schemas.microsoft.com/office/powerpoint/2010/main" val="666480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6600" dirty="0">
                <a:solidFill>
                  <a:srgbClr val="FFFF00"/>
                </a:solidFill>
                <a:latin typeface="AR BERKLEY" panose="02000000000000000000" pitchFamily="2" charset="0"/>
              </a:rPr>
              <a:t>From Nomads to Landlords</a:t>
            </a:r>
          </a:p>
        </p:txBody>
      </p:sp>
      <p:pic>
        <p:nvPicPr>
          <p:cNvPr id="2" name="Content Placeholder 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1234" y="2075126"/>
            <a:ext cx="5752530" cy="3835019"/>
          </a:xfrm>
        </p:spPr>
      </p:pic>
      <p:pic>
        <p:nvPicPr>
          <p:cNvPr id="3" name="Content Placeholder 2"/>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02363" y="2073011"/>
            <a:ext cx="5755702" cy="3837134"/>
          </a:xfr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8416" y="5531004"/>
            <a:ext cx="1117533" cy="1117533"/>
          </a:xfrm>
          <a:prstGeom prst="rect">
            <a:avLst/>
          </a:prstGeom>
        </p:spPr>
      </p:pic>
    </p:spTree>
    <p:extLst>
      <p:ext uri="{BB962C8B-B14F-4D97-AF65-F5344CB8AC3E}">
        <p14:creationId xmlns:p14="http://schemas.microsoft.com/office/powerpoint/2010/main" val="955250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25" y="178419"/>
            <a:ext cx="4397660" cy="802887"/>
          </a:xfrm>
        </p:spPr>
        <p:txBody>
          <a:bodyPr>
            <a:noAutofit/>
          </a:bodyPr>
          <a:lstStyle/>
          <a:p>
            <a:r>
              <a:rPr lang="en-US" sz="5400" dirty="0" smtClean="0">
                <a:solidFill>
                  <a:srgbClr val="FFFF00"/>
                </a:solidFill>
                <a:latin typeface="AR BERKLEY" panose="02000000000000000000" pitchFamily="2" charset="0"/>
              </a:rPr>
              <a:t>Action Step </a:t>
            </a:r>
            <a:endParaRPr lang="en-US" sz="5400" dirty="0">
              <a:latin typeface="AR BERKLEY" panose="02000000000000000000" pitchFamily="2"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07980" y="1220788"/>
            <a:ext cx="6668120" cy="4746624"/>
          </a:xfrm>
        </p:spPr>
      </p:pic>
      <p:sp>
        <p:nvSpPr>
          <p:cNvPr id="4" name="Text Placeholder 3"/>
          <p:cNvSpPr>
            <a:spLocks noGrp="1"/>
          </p:cNvSpPr>
          <p:nvPr>
            <p:ph type="body" sz="half" idx="2"/>
          </p:nvPr>
        </p:nvSpPr>
        <p:spPr>
          <a:xfrm>
            <a:off x="223025" y="1220788"/>
            <a:ext cx="4861931" cy="5358432"/>
          </a:xfrm>
        </p:spPr>
        <p:txBody>
          <a:bodyPr>
            <a:normAutofit fontScale="92500" lnSpcReduction="10000"/>
          </a:bodyPr>
          <a:lstStyle/>
          <a:p>
            <a:pPr marL="571500" indent="-571500">
              <a:buFont typeface="Arial" panose="020B0604020202020204" pitchFamily="34" charset="0"/>
              <a:buChar char="•"/>
            </a:pPr>
            <a:r>
              <a:rPr lang="en-US" sz="4300" dirty="0">
                <a:solidFill>
                  <a:schemeClr val="tx1"/>
                </a:solidFill>
                <a:effectLst/>
              </a:rPr>
              <a:t>The divine opportunities in life are either missed or </a:t>
            </a:r>
            <a:r>
              <a:rPr lang="en-US" sz="4300" dirty="0" smtClean="0">
                <a:solidFill>
                  <a:schemeClr val="tx1"/>
                </a:solidFill>
                <a:effectLst/>
              </a:rPr>
              <a:t>activated</a:t>
            </a:r>
          </a:p>
          <a:p>
            <a:pPr marL="571500" indent="-571500">
              <a:buFont typeface="Arial" panose="020B0604020202020204" pitchFamily="34" charset="0"/>
              <a:buChar char="•"/>
            </a:pPr>
            <a:r>
              <a:rPr lang="en-US" sz="4300" dirty="0" smtClean="0">
                <a:solidFill>
                  <a:schemeClr val="tx1"/>
                </a:solidFill>
                <a:effectLst/>
              </a:rPr>
              <a:t>In the next 7 days, pray to know what territory is God calling you to envision?</a:t>
            </a:r>
            <a:endParaRPr lang="en-US" sz="4300" dirty="0">
              <a:solidFill>
                <a:schemeClr val="tx1"/>
              </a:solidFill>
            </a:endParaRPr>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5154" y="5047964"/>
            <a:ext cx="1531256" cy="1531256"/>
          </a:xfrm>
          <a:prstGeom prst="rect">
            <a:avLst/>
          </a:prstGeom>
        </p:spPr>
      </p:pic>
    </p:spTree>
    <p:extLst>
      <p:ext uri="{BB962C8B-B14F-4D97-AF65-F5344CB8AC3E}">
        <p14:creationId xmlns:p14="http://schemas.microsoft.com/office/powerpoint/2010/main" val="4209489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smtClean="0">
                <a:solidFill>
                  <a:srgbClr val="FFFF00"/>
                </a:solidFill>
                <a:latin typeface="AR BLANCA" panose="02000000000000000000" pitchFamily="2" charset="0"/>
              </a:rPr>
              <a:t>Prayer for Salvation</a:t>
            </a:r>
            <a:endParaRPr lang="en-US" sz="6600" dirty="0">
              <a:solidFill>
                <a:srgbClr val="FFFF00"/>
              </a:solidFill>
              <a:latin typeface="AR BLANCA" panose="02000000000000000000" pitchFamily="2" charset="0"/>
            </a:endParaRPr>
          </a:p>
        </p:txBody>
      </p:sp>
      <p:sp>
        <p:nvSpPr>
          <p:cNvPr id="3" name="Content Placeholder 2"/>
          <p:cNvSpPr>
            <a:spLocks noGrp="1"/>
          </p:cNvSpPr>
          <p:nvPr>
            <p:ph idx="1"/>
          </p:nvPr>
        </p:nvSpPr>
        <p:spPr>
          <a:xfrm>
            <a:off x="913795" y="1732449"/>
            <a:ext cx="10353762" cy="4942671"/>
          </a:xfrm>
        </p:spPr>
        <p:txBody>
          <a:bodyPr>
            <a:normAutofit lnSpcReduction="10000"/>
          </a:bodyPr>
          <a:lstStyle/>
          <a:p>
            <a:pPr marL="36900" indent="0">
              <a:buNone/>
            </a:pPr>
            <a:r>
              <a:rPr lang="en-US" sz="4000" dirty="0" smtClean="0">
                <a:solidFill>
                  <a:schemeClr val="tx1"/>
                </a:solidFill>
              </a:rPr>
              <a:t>Dear Heavenly Father, I want to become a follower of Jesus. I receive Jesus into my life.  Believe he was God &amp; that he came to pay the price for my sin when he died on the cross. Please forgive me for living life my own way. I turn away from that life &amp; I turn toward you. As best I know how&amp; with your help, I want to live for you from this day forward. Amen!</a:t>
            </a:r>
            <a:endParaRPr lang="en-US" sz="40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770" y="5575610"/>
            <a:ext cx="1282390" cy="1282390"/>
          </a:xfrm>
          <a:prstGeom prst="rect">
            <a:avLst/>
          </a:prstGeom>
        </p:spPr>
      </p:pic>
    </p:spTree>
    <p:extLst>
      <p:ext uri="{BB962C8B-B14F-4D97-AF65-F5344CB8AC3E}">
        <p14:creationId xmlns:p14="http://schemas.microsoft.com/office/powerpoint/2010/main" val="4097374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17" y="178420"/>
            <a:ext cx="11691922" cy="869795"/>
          </a:xfrm>
        </p:spPr>
        <p:txBody>
          <a:bodyPr>
            <a:normAutofit/>
          </a:bodyPr>
          <a:lstStyle/>
          <a:p>
            <a:r>
              <a:rPr lang="en-US" sz="4400" dirty="0" smtClean="0">
                <a:solidFill>
                  <a:srgbClr val="FFFF00"/>
                </a:solidFill>
                <a:latin typeface="AR BERKLEY" panose="02000000000000000000" pitchFamily="2" charset="0"/>
              </a:rPr>
              <a:t>Real Life’s Friendly Rules for Connection Groups</a:t>
            </a:r>
            <a:endParaRPr lang="en-US" sz="4400" dirty="0">
              <a:solidFill>
                <a:srgbClr val="FFFF00"/>
              </a:solidFill>
              <a:latin typeface="AR BERKLEY" panose="02000000000000000000" pitchFamily="2" charset="0"/>
            </a:endParaRPr>
          </a:p>
        </p:txBody>
      </p:sp>
      <p:sp>
        <p:nvSpPr>
          <p:cNvPr id="3" name="Content Placeholder 2"/>
          <p:cNvSpPr>
            <a:spLocks noGrp="1"/>
          </p:cNvSpPr>
          <p:nvPr>
            <p:ph idx="1"/>
          </p:nvPr>
        </p:nvSpPr>
        <p:spPr>
          <a:xfrm>
            <a:off x="913795" y="1048215"/>
            <a:ext cx="10353762" cy="5443034"/>
          </a:xfrm>
        </p:spPr>
        <p:txBody>
          <a:bodyPr>
            <a:normAutofit lnSpcReduction="10000"/>
          </a:bodyPr>
          <a:lstStyle/>
          <a:p>
            <a:pPr marL="779850" indent="-742950">
              <a:buFont typeface="+mj-lt"/>
              <a:buAutoNum type="arabicPeriod"/>
            </a:pPr>
            <a:r>
              <a:rPr lang="en-US" sz="4000" dirty="0" smtClean="0">
                <a:solidFill>
                  <a:schemeClr val="tx1"/>
                </a:solidFill>
              </a:rPr>
              <a:t>Tell us your name &amp; your </a:t>
            </a:r>
            <a:r>
              <a:rPr lang="en-US" sz="4000" dirty="0" smtClean="0">
                <a:solidFill>
                  <a:schemeClr val="tx1"/>
                </a:solidFill>
              </a:rPr>
              <a:t>dad’s favorite brunch item</a:t>
            </a:r>
            <a:endParaRPr lang="en-US" sz="4000" dirty="0" smtClean="0">
              <a:solidFill>
                <a:schemeClr val="tx1"/>
              </a:solidFill>
            </a:endParaRPr>
          </a:p>
          <a:p>
            <a:pPr marL="779850" indent="-742950">
              <a:buFont typeface="+mj-lt"/>
              <a:buAutoNum type="arabicPeriod"/>
            </a:pPr>
            <a:r>
              <a:rPr lang="en-US" sz="4000" dirty="0" smtClean="0">
                <a:solidFill>
                  <a:schemeClr val="tx1"/>
                </a:solidFill>
              </a:rPr>
              <a:t>In 2 minutes or less, share ONE take away </a:t>
            </a:r>
            <a:r>
              <a:rPr lang="en-US" sz="4000" dirty="0">
                <a:solidFill>
                  <a:schemeClr val="tx1"/>
                </a:solidFill>
              </a:rPr>
              <a:t>FROM TODAY’S SERMON </a:t>
            </a:r>
          </a:p>
          <a:p>
            <a:pPr marL="779850" indent="-742950">
              <a:buFont typeface="+mj-lt"/>
              <a:buAutoNum type="arabicPeriod"/>
            </a:pPr>
            <a:r>
              <a:rPr lang="en-US" sz="4000" dirty="0" smtClean="0">
                <a:solidFill>
                  <a:schemeClr val="tx1"/>
                </a:solidFill>
              </a:rPr>
              <a:t>Refrain from feedback</a:t>
            </a:r>
          </a:p>
          <a:p>
            <a:pPr marL="36900" indent="0">
              <a:buNone/>
            </a:pPr>
            <a:r>
              <a:rPr lang="en-US" sz="4000" dirty="0" smtClean="0">
                <a:solidFill>
                  <a:schemeClr val="tx1"/>
                </a:solidFill>
              </a:rPr>
              <a:t>	We find much value in hearing everyone’s 	takeaway &amp; because of the limited time, we 	offer one turn to speak </a:t>
            </a:r>
          </a:p>
          <a:p>
            <a:pPr marL="494100" indent="-457200">
              <a:buFont typeface="+mj-lt"/>
              <a:buAutoNum type="arabicPeriod"/>
            </a:pPr>
            <a:endParaRPr lang="en-US" sz="4000" dirty="0" smtClean="0">
              <a:solidFill>
                <a:schemeClr val="tx1"/>
              </a:solidFill>
            </a:endParaRPr>
          </a:p>
          <a:p>
            <a:pPr marL="494100" indent="-457200">
              <a:buFont typeface="+mj-lt"/>
              <a:buAutoNum type="arabicPeriod"/>
            </a:pPr>
            <a:endParaRPr lang="en-US" sz="40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0785" y="5330283"/>
            <a:ext cx="1313365" cy="1313365"/>
          </a:xfrm>
          <a:prstGeom prst="rect">
            <a:avLst/>
          </a:prstGeom>
        </p:spPr>
      </p:pic>
    </p:spTree>
    <p:extLst>
      <p:ext uri="{BB962C8B-B14F-4D97-AF65-F5344CB8AC3E}">
        <p14:creationId xmlns:p14="http://schemas.microsoft.com/office/powerpoint/2010/main" val="2569590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420"/>
            <a:ext cx="12150277" cy="932039"/>
          </a:xfrm>
        </p:spPr>
        <p:txBody>
          <a:bodyPr>
            <a:noAutofit/>
          </a:bodyPr>
          <a:lstStyle/>
          <a:p>
            <a:r>
              <a:rPr lang="en-US" sz="6000" dirty="0" smtClean="0">
                <a:solidFill>
                  <a:srgbClr val="FFFF00"/>
                </a:solidFill>
                <a:effectLst/>
                <a:latin typeface="AR BERKLEY" panose="02000000000000000000" pitchFamily="2" charset="0"/>
              </a:rPr>
              <a:t>Prepare </a:t>
            </a:r>
            <a:r>
              <a:rPr lang="en-US" sz="6000" dirty="0">
                <a:solidFill>
                  <a:srgbClr val="FFFF00"/>
                </a:solidFill>
                <a:effectLst/>
                <a:latin typeface="AR BERKLEY" panose="02000000000000000000" pitchFamily="2" charset="0"/>
              </a:rPr>
              <a:t>T</a:t>
            </a:r>
            <a:r>
              <a:rPr lang="en-US" sz="6000" dirty="0" smtClean="0">
                <a:solidFill>
                  <a:srgbClr val="FFFF00"/>
                </a:solidFill>
                <a:effectLst/>
                <a:latin typeface="AR BERKLEY" panose="02000000000000000000" pitchFamily="2" charset="0"/>
              </a:rPr>
              <a:t>o Be a Difference Maker</a:t>
            </a:r>
            <a:endParaRPr lang="en-US" sz="6000" dirty="0">
              <a:latin typeface="AR BERKLEY" panose="02000000000000000000" pitchFamily="2" charset="0"/>
            </a:endParaRPr>
          </a:p>
        </p:txBody>
      </p:sp>
      <p:sp>
        <p:nvSpPr>
          <p:cNvPr id="3" name="Content Placeholder 2"/>
          <p:cNvSpPr>
            <a:spLocks noGrp="1"/>
          </p:cNvSpPr>
          <p:nvPr>
            <p:ph sz="half" idx="1"/>
          </p:nvPr>
        </p:nvSpPr>
        <p:spPr>
          <a:xfrm>
            <a:off x="334537" y="1732449"/>
            <a:ext cx="5639755" cy="4058750"/>
          </a:xfrm>
        </p:spPr>
        <p:txBody>
          <a:bodyPr>
            <a:normAutofit lnSpcReduction="10000"/>
          </a:bodyPr>
          <a:lstStyle/>
          <a:p>
            <a:pPr marL="36900" indent="0" algn="ctr">
              <a:buNone/>
            </a:pPr>
            <a:endParaRPr lang="en-US" sz="4000" dirty="0" smtClean="0">
              <a:solidFill>
                <a:schemeClr val="tx1"/>
              </a:solidFill>
            </a:endParaRPr>
          </a:p>
          <a:p>
            <a:pPr marL="36900" indent="0" algn="ctr">
              <a:buNone/>
            </a:pPr>
            <a:r>
              <a:rPr lang="en-US" sz="4000" dirty="0">
                <a:solidFill>
                  <a:schemeClr val="tx1"/>
                </a:solidFill>
              </a:rPr>
              <a:t>The cards that we’ve been dealt in life, set us on a trajectory for becoming </a:t>
            </a:r>
            <a:endParaRPr lang="en-US" sz="4000" dirty="0" smtClean="0">
              <a:solidFill>
                <a:schemeClr val="tx1"/>
              </a:solidFill>
            </a:endParaRPr>
          </a:p>
          <a:p>
            <a:pPr marL="36900" indent="0" algn="ctr">
              <a:buNone/>
            </a:pPr>
            <a:r>
              <a:rPr lang="en-US" sz="4000" dirty="0" smtClean="0">
                <a:solidFill>
                  <a:schemeClr val="tx1"/>
                </a:solidFill>
              </a:rPr>
              <a:t>a Difference Maker</a:t>
            </a:r>
            <a:endParaRPr lang="en-US" sz="4000" dirty="0" smtClean="0">
              <a:solidFill>
                <a:schemeClr val="tx1"/>
              </a:solidFill>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02362" y="1668020"/>
            <a:ext cx="5719845" cy="4353639"/>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9021" y="5330283"/>
            <a:ext cx="1457004" cy="1457004"/>
          </a:xfrm>
          <a:prstGeom prst="rect">
            <a:avLst/>
          </a:prstGeom>
        </p:spPr>
      </p:pic>
    </p:spTree>
    <p:extLst>
      <p:ext uri="{BB962C8B-B14F-4D97-AF65-F5344CB8AC3E}">
        <p14:creationId xmlns:p14="http://schemas.microsoft.com/office/powerpoint/2010/main" val="3155015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420"/>
            <a:ext cx="12150277" cy="932039"/>
          </a:xfrm>
        </p:spPr>
        <p:txBody>
          <a:bodyPr>
            <a:noAutofit/>
          </a:bodyPr>
          <a:lstStyle/>
          <a:p>
            <a:r>
              <a:rPr lang="en-US" sz="6000" dirty="0" smtClean="0">
                <a:solidFill>
                  <a:srgbClr val="FFFF00"/>
                </a:solidFill>
                <a:effectLst/>
                <a:latin typeface="AR BERKLEY" panose="02000000000000000000" pitchFamily="2" charset="0"/>
              </a:rPr>
              <a:t>Prepare </a:t>
            </a:r>
            <a:r>
              <a:rPr lang="en-US" sz="6000" dirty="0">
                <a:solidFill>
                  <a:srgbClr val="FFFF00"/>
                </a:solidFill>
                <a:effectLst/>
                <a:latin typeface="AR BERKLEY" panose="02000000000000000000" pitchFamily="2" charset="0"/>
              </a:rPr>
              <a:t>T</a:t>
            </a:r>
            <a:r>
              <a:rPr lang="en-US" sz="6000" dirty="0" smtClean="0">
                <a:solidFill>
                  <a:srgbClr val="FFFF00"/>
                </a:solidFill>
                <a:effectLst/>
                <a:latin typeface="AR BERKLEY" panose="02000000000000000000" pitchFamily="2" charset="0"/>
              </a:rPr>
              <a:t>o Be a Difference Maker</a:t>
            </a:r>
            <a:endParaRPr lang="en-US" sz="6000" dirty="0">
              <a:latin typeface="AR BERKLEY" panose="02000000000000000000" pitchFamily="2" charset="0"/>
            </a:endParaRPr>
          </a:p>
        </p:txBody>
      </p:sp>
      <p:sp>
        <p:nvSpPr>
          <p:cNvPr id="3" name="Content Placeholder 2"/>
          <p:cNvSpPr>
            <a:spLocks noGrp="1"/>
          </p:cNvSpPr>
          <p:nvPr>
            <p:ph sz="half" idx="1"/>
          </p:nvPr>
        </p:nvSpPr>
        <p:spPr>
          <a:xfrm>
            <a:off x="334537" y="1732449"/>
            <a:ext cx="5639755" cy="4058750"/>
          </a:xfrm>
        </p:spPr>
        <p:txBody>
          <a:bodyPr>
            <a:normAutofit/>
          </a:bodyPr>
          <a:lstStyle/>
          <a:p>
            <a:pPr marL="36900" indent="0" algn="ctr">
              <a:buNone/>
            </a:pPr>
            <a:endParaRPr lang="en-US" sz="4000" dirty="0" smtClean="0">
              <a:solidFill>
                <a:schemeClr val="tx1"/>
              </a:solidFill>
            </a:endParaRPr>
          </a:p>
          <a:p>
            <a:pPr marL="36900" indent="0" algn="ctr">
              <a:buNone/>
            </a:pPr>
            <a:r>
              <a:rPr lang="en-US" sz="4000" dirty="0" smtClean="0">
                <a:solidFill>
                  <a:schemeClr val="tx1"/>
                </a:solidFill>
              </a:rPr>
              <a:t>The </a:t>
            </a:r>
            <a:r>
              <a:rPr lang="en-US" sz="4000" dirty="0">
                <a:solidFill>
                  <a:schemeClr val="tx1"/>
                </a:solidFill>
              </a:rPr>
              <a:t>difficult cards </a:t>
            </a:r>
            <a:r>
              <a:rPr lang="en-US" sz="4000" dirty="0" smtClean="0">
                <a:solidFill>
                  <a:schemeClr val="tx1"/>
                </a:solidFill>
              </a:rPr>
              <a:t>in life prepare </a:t>
            </a:r>
            <a:r>
              <a:rPr lang="en-US" sz="4000" dirty="0">
                <a:solidFill>
                  <a:schemeClr val="tx1"/>
                </a:solidFill>
              </a:rPr>
              <a:t>us </a:t>
            </a:r>
            <a:r>
              <a:rPr lang="en-US" sz="4000" dirty="0" smtClean="0">
                <a:solidFill>
                  <a:schemeClr val="tx1"/>
                </a:solidFill>
              </a:rPr>
              <a:t>to leave an </a:t>
            </a:r>
            <a:r>
              <a:rPr lang="en-US" sz="4000" dirty="0">
                <a:solidFill>
                  <a:schemeClr val="tx1"/>
                </a:solidFill>
              </a:rPr>
              <a:t>impactful imprint on this world</a:t>
            </a:r>
            <a:endParaRPr lang="en-US" sz="4000" dirty="0" smtClean="0">
              <a:solidFill>
                <a:schemeClr val="tx1"/>
              </a:solidFill>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02362" y="1668020"/>
            <a:ext cx="5719845" cy="4353639"/>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9021" y="5330283"/>
            <a:ext cx="1457004" cy="1457004"/>
          </a:xfrm>
          <a:prstGeom prst="rect">
            <a:avLst/>
          </a:prstGeom>
        </p:spPr>
      </p:pic>
    </p:spTree>
    <p:extLst>
      <p:ext uri="{BB962C8B-B14F-4D97-AF65-F5344CB8AC3E}">
        <p14:creationId xmlns:p14="http://schemas.microsoft.com/office/powerpoint/2010/main" val="156166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solidFill>
                  <a:srgbClr val="FFFF00"/>
                </a:solidFill>
                <a:effectLst/>
                <a:latin typeface="AR BERKLEY" panose="02000000000000000000" pitchFamily="2" charset="0"/>
              </a:rPr>
              <a:t>Difference </a:t>
            </a:r>
            <a:r>
              <a:rPr lang="en-US" sz="6000" dirty="0" smtClean="0">
                <a:solidFill>
                  <a:srgbClr val="FFFF00"/>
                </a:solidFill>
                <a:effectLst/>
                <a:latin typeface="AR BERKLEY" panose="02000000000000000000" pitchFamily="2" charset="0"/>
              </a:rPr>
              <a:t>Makers</a:t>
            </a:r>
            <a:endParaRPr lang="en-US" sz="6000" dirty="0">
              <a:solidFill>
                <a:srgbClr val="FFFF00"/>
              </a:solidFill>
              <a:latin typeface="AR BLANCA" panose="02000000000000000000" pitchFamily="2" charset="0"/>
            </a:endParaRPr>
          </a:p>
        </p:txBody>
      </p:sp>
      <p:sp>
        <p:nvSpPr>
          <p:cNvPr id="3" name="Content Placeholder 2"/>
          <p:cNvSpPr>
            <a:spLocks noGrp="1"/>
          </p:cNvSpPr>
          <p:nvPr>
            <p:ph idx="1"/>
          </p:nvPr>
        </p:nvSpPr>
        <p:spPr/>
        <p:txBody>
          <a:bodyPr>
            <a:normAutofit lnSpcReduction="10000"/>
          </a:bodyPr>
          <a:lstStyle/>
          <a:p>
            <a:pPr marL="36900" indent="0" algn="ctr">
              <a:buNone/>
            </a:pPr>
            <a:endParaRPr lang="en-US" sz="4000" dirty="0" smtClean="0"/>
          </a:p>
          <a:p>
            <a:pPr marL="36900" indent="0" algn="ctr">
              <a:buNone/>
            </a:pPr>
            <a:r>
              <a:rPr lang="en-US" sz="4000" dirty="0" smtClean="0">
                <a:solidFill>
                  <a:schemeClr val="tx1"/>
                </a:solidFill>
              </a:rPr>
              <a:t>DIFFERENCE </a:t>
            </a:r>
            <a:r>
              <a:rPr lang="en-US" sz="4000" dirty="0" smtClean="0">
                <a:solidFill>
                  <a:schemeClr val="tx1"/>
                </a:solidFill>
              </a:rPr>
              <a:t>MAKERS </a:t>
            </a:r>
            <a:r>
              <a:rPr lang="en-US" sz="4000" dirty="0" smtClean="0">
                <a:solidFill>
                  <a:schemeClr val="tx1"/>
                </a:solidFill>
              </a:rPr>
              <a:t>can envision their divinely given territories &amp; boldly possess them in order to</a:t>
            </a:r>
            <a:endParaRPr lang="en-US" sz="4000" dirty="0" smtClean="0">
              <a:solidFill>
                <a:schemeClr val="tx1"/>
              </a:solidFill>
            </a:endParaRPr>
          </a:p>
          <a:p>
            <a:pPr marL="36900" indent="0" algn="ctr">
              <a:buNone/>
            </a:pPr>
            <a:r>
              <a:rPr lang="en-US" sz="4000" dirty="0" smtClean="0">
                <a:solidFill>
                  <a:schemeClr val="tx1"/>
                </a:solidFill>
              </a:rPr>
              <a:t>bring </a:t>
            </a:r>
            <a:r>
              <a:rPr lang="en-US" sz="4000" dirty="0" smtClean="0">
                <a:solidFill>
                  <a:schemeClr val="tx1"/>
                </a:solidFill>
              </a:rPr>
              <a:t>God’s </a:t>
            </a:r>
            <a:r>
              <a:rPr lang="en-US" sz="4000" dirty="0" smtClean="0">
                <a:solidFill>
                  <a:schemeClr val="tx1"/>
                </a:solidFill>
              </a:rPr>
              <a:t>territory [his kingdom] </a:t>
            </a:r>
            <a:r>
              <a:rPr lang="en-US" sz="4000" dirty="0" smtClean="0">
                <a:solidFill>
                  <a:schemeClr val="tx1"/>
                </a:solidFill>
              </a:rPr>
              <a:t>from heaven to earth </a:t>
            </a:r>
            <a:endParaRPr lang="en-US" sz="40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929" y="5151864"/>
            <a:ext cx="1404964" cy="1404964"/>
          </a:xfrm>
          <a:prstGeom prst="rect">
            <a:avLst/>
          </a:prstGeom>
        </p:spPr>
      </p:pic>
    </p:spTree>
    <p:extLst>
      <p:ext uri="{BB962C8B-B14F-4D97-AF65-F5344CB8AC3E}">
        <p14:creationId xmlns:p14="http://schemas.microsoft.com/office/powerpoint/2010/main" val="2376822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42" y="175098"/>
            <a:ext cx="11868795" cy="844500"/>
          </a:xfrm>
        </p:spPr>
        <p:txBody>
          <a:bodyPr>
            <a:noAutofit/>
          </a:bodyPr>
          <a:lstStyle/>
          <a:p>
            <a:r>
              <a:rPr lang="en-US" sz="6600" dirty="0" smtClean="0">
                <a:solidFill>
                  <a:srgbClr val="FFFF00"/>
                </a:solidFill>
                <a:latin typeface="AR BERKLEY" panose="02000000000000000000" pitchFamily="2" charset="0"/>
              </a:rPr>
              <a:t>From Heaven </a:t>
            </a:r>
            <a:r>
              <a:rPr lang="en-US" sz="6600" dirty="0">
                <a:solidFill>
                  <a:srgbClr val="FFFF00"/>
                </a:solidFill>
                <a:latin typeface="AR BERKLEY" panose="02000000000000000000" pitchFamily="2" charset="0"/>
              </a:rPr>
              <a:t>to </a:t>
            </a:r>
            <a:r>
              <a:rPr lang="en-US" sz="6600" dirty="0" smtClean="0">
                <a:solidFill>
                  <a:srgbClr val="FFFF00"/>
                </a:solidFill>
                <a:latin typeface="AR BERKLEY" panose="02000000000000000000" pitchFamily="2" charset="0"/>
              </a:rPr>
              <a:t>Earth</a:t>
            </a:r>
            <a:endParaRPr lang="en-US" sz="6600" dirty="0">
              <a:solidFill>
                <a:srgbClr val="FFFF00"/>
              </a:solidFill>
              <a:latin typeface="AR BERKLEY" panose="02000000000000000000" pitchFamily="2" charset="0"/>
            </a:endParaRP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46195" y="1809387"/>
            <a:ext cx="6049962" cy="4285389"/>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7876" y="5447489"/>
            <a:ext cx="1056562" cy="1056562"/>
          </a:xfrm>
          <a:prstGeom prst="rect">
            <a:avLst/>
          </a:prstGeom>
        </p:spPr>
      </p:pic>
      <p:pic>
        <p:nvPicPr>
          <p:cNvPr id="9" name="Content Placeholder 8"/>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1225685" y="1809387"/>
            <a:ext cx="3312593" cy="4416792"/>
          </a:xfrm>
        </p:spPr>
      </p:pic>
    </p:spTree>
    <p:extLst>
      <p:ext uri="{BB962C8B-B14F-4D97-AF65-F5344CB8AC3E}">
        <p14:creationId xmlns:p14="http://schemas.microsoft.com/office/powerpoint/2010/main" val="2110615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00723" y="156117"/>
            <a:ext cx="11820292" cy="847493"/>
          </a:xfrm>
        </p:spPr>
        <p:txBody>
          <a:bodyPr>
            <a:normAutofit fontScale="90000"/>
          </a:bodyPr>
          <a:lstStyle/>
          <a:p>
            <a:r>
              <a:rPr lang="en-US" sz="5400" dirty="0" smtClean="0">
                <a:solidFill>
                  <a:srgbClr val="FFFF00"/>
                </a:solidFill>
                <a:latin typeface="AR BERKLEY" panose="02000000000000000000" pitchFamily="2" charset="0"/>
              </a:rPr>
              <a:t>PREPARE</a:t>
            </a:r>
            <a:r>
              <a:rPr lang="en-US" dirty="0" smtClean="0">
                <a:solidFill>
                  <a:srgbClr val="FFFF00"/>
                </a:solidFill>
                <a:latin typeface="AR BERKLEY" panose="02000000000000000000" pitchFamily="2" charset="0"/>
              </a:rPr>
              <a:t> </a:t>
            </a:r>
            <a:endParaRPr lang="en-US" dirty="0">
              <a:solidFill>
                <a:srgbClr val="FFFF00"/>
              </a:solidFill>
              <a:latin typeface="AR BERKLEY" panose="02000000000000000000" pitchFamily="2" charset="0"/>
            </a:endParaRPr>
          </a:p>
        </p:txBody>
      </p:sp>
      <p:pic>
        <p:nvPicPr>
          <p:cNvPr id="15" name="Content Placeholder 1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81669" y="1073165"/>
            <a:ext cx="10058400" cy="5659525"/>
          </a:xfrm>
        </p:spPr>
      </p:pic>
      <p:pic>
        <p:nvPicPr>
          <p:cNvPr id="16" name="Content Placeholder 1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0375261" y="5203074"/>
            <a:ext cx="1529616" cy="1529616"/>
          </a:xfrm>
          <a:prstGeom prst="rect">
            <a:avLst/>
          </a:prstGeom>
        </p:spPr>
      </p:pic>
    </p:spTree>
    <p:extLst>
      <p:ext uri="{BB962C8B-B14F-4D97-AF65-F5344CB8AC3E}">
        <p14:creationId xmlns:p14="http://schemas.microsoft.com/office/powerpoint/2010/main" val="2679977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89932" y="223023"/>
            <a:ext cx="4632041" cy="2074127"/>
          </a:xfrm>
        </p:spPr>
        <p:txBody>
          <a:bodyPr>
            <a:normAutofit/>
          </a:bodyPr>
          <a:lstStyle/>
          <a:p>
            <a:r>
              <a:rPr lang="en-US" sz="6000" dirty="0">
                <a:solidFill>
                  <a:srgbClr val="FFFF00"/>
                </a:solidFill>
                <a:latin typeface="AR BERKLEY" panose="02000000000000000000" pitchFamily="2" charset="0"/>
              </a:rPr>
              <a:t>Preparation “Desert/40”</a:t>
            </a:r>
            <a:r>
              <a:rPr lang="en-US" sz="6000" dirty="0" smtClean="0">
                <a:solidFill>
                  <a:srgbClr val="FFFF00"/>
                </a:solidFill>
                <a:latin typeface="AR BERKLEY" panose="02000000000000000000" pitchFamily="2" charset="0"/>
              </a:rPr>
              <a:t> </a:t>
            </a:r>
            <a:endParaRPr lang="en-US" sz="6000" dirty="0">
              <a:solidFill>
                <a:srgbClr val="FFFF00"/>
              </a:solidFill>
              <a:latin typeface="AR BERKLEY" panose="02000000000000000000" pitchFamily="2"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40280" y="609600"/>
            <a:ext cx="6633414" cy="5627980"/>
          </a:xfrm>
        </p:spPr>
      </p:pic>
      <p:sp>
        <p:nvSpPr>
          <p:cNvPr id="4" name="Text Placeholder 3"/>
          <p:cNvSpPr>
            <a:spLocks noGrp="1"/>
          </p:cNvSpPr>
          <p:nvPr>
            <p:ph type="body" sz="half" idx="2"/>
          </p:nvPr>
        </p:nvSpPr>
        <p:spPr>
          <a:xfrm>
            <a:off x="289933" y="2453268"/>
            <a:ext cx="4632041" cy="3784312"/>
          </a:xfrm>
        </p:spPr>
        <p:txBody>
          <a:bodyPr>
            <a:normAutofit/>
          </a:bodyPr>
          <a:lstStyle/>
          <a:p>
            <a:r>
              <a:rPr lang="en-US" sz="4000" dirty="0" smtClean="0">
                <a:solidFill>
                  <a:schemeClr val="tx1"/>
                </a:solidFill>
              </a:rPr>
              <a:t>God </a:t>
            </a:r>
            <a:r>
              <a:rPr lang="en-US" sz="4000" dirty="0">
                <a:solidFill>
                  <a:schemeClr val="tx1"/>
                </a:solidFill>
              </a:rPr>
              <a:t>will not force you into dreams &amp; territories that you </a:t>
            </a:r>
            <a:r>
              <a:rPr lang="en-US" sz="4000" dirty="0" smtClean="0">
                <a:solidFill>
                  <a:schemeClr val="tx1"/>
                </a:solidFill>
              </a:rPr>
              <a:t>would </a:t>
            </a:r>
            <a:r>
              <a:rPr lang="en-US" sz="4000" dirty="0">
                <a:solidFill>
                  <a:schemeClr val="tx1"/>
                </a:solidFill>
              </a:rPr>
              <a:t>not dream with him</a:t>
            </a:r>
          </a:p>
        </p:txBody>
      </p:sp>
      <p:pic>
        <p:nvPicPr>
          <p:cNvPr id="16" name="Content Placeholder 15"/>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10661650" y="5203825"/>
            <a:ext cx="1530350" cy="1528763"/>
          </a:xfrm>
          <a:prstGeom prst="rect">
            <a:avLst/>
          </a:prstGeom>
        </p:spPr>
      </p:pic>
    </p:spTree>
    <p:extLst>
      <p:ext uri="{BB962C8B-B14F-4D97-AF65-F5344CB8AC3E}">
        <p14:creationId xmlns:p14="http://schemas.microsoft.com/office/powerpoint/2010/main" val="3270715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6116" y="200722"/>
            <a:ext cx="11842595" cy="713678"/>
          </a:xfrm>
        </p:spPr>
        <p:txBody>
          <a:bodyPr>
            <a:noAutofit/>
          </a:bodyPr>
          <a:lstStyle/>
          <a:p>
            <a:r>
              <a:rPr lang="en-US" sz="7200" dirty="0" smtClean="0">
                <a:solidFill>
                  <a:srgbClr val="FFFF00"/>
                </a:solidFill>
                <a:latin typeface="AR BERKLEY" panose="02000000000000000000" pitchFamily="2" charset="0"/>
              </a:rPr>
              <a:t>Preparation “Desert/40”</a:t>
            </a:r>
            <a:endParaRPr lang="en-US" sz="7200" dirty="0">
              <a:latin typeface="AR BERKLEY" panose="02000000000000000000" pitchFamily="2" charset="0"/>
            </a:endParaRPr>
          </a:p>
        </p:txBody>
      </p:sp>
      <p:sp>
        <p:nvSpPr>
          <p:cNvPr id="4" name="Text Placeholder 3"/>
          <p:cNvSpPr>
            <a:spLocks noGrp="1"/>
          </p:cNvSpPr>
          <p:nvPr>
            <p:ph type="body" idx="1"/>
          </p:nvPr>
        </p:nvSpPr>
        <p:spPr>
          <a:xfrm>
            <a:off x="171751" y="1115122"/>
            <a:ext cx="6687612" cy="720132"/>
          </a:xfrm>
        </p:spPr>
        <p:txBody>
          <a:bodyPr/>
          <a:lstStyle/>
          <a:p>
            <a:r>
              <a:rPr lang="en-US" sz="4000" b="1" dirty="0" smtClean="0">
                <a:solidFill>
                  <a:schemeClr val="tx1"/>
                </a:solidFill>
              </a:rPr>
              <a:t>Courage</a:t>
            </a:r>
            <a:r>
              <a:rPr lang="en-US" dirty="0" smtClean="0">
                <a:solidFill>
                  <a:schemeClr val="tx1"/>
                </a:solidFill>
              </a:rPr>
              <a:t> </a:t>
            </a:r>
            <a:endParaRPr lang="en-US" dirty="0">
              <a:solidFill>
                <a:schemeClr val="tx1"/>
              </a:solidFill>
            </a:endParaRP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71750" y="1877859"/>
            <a:ext cx="6687613" cy="4616526"/>
          </a:xfrm>
        </p:spPr>
      </p:pic>
      <p:sp>
        <p:nvSpPr>
          <p:cNvPr id="6" name="Text Placeholder 5"/>
          <p:cNvSpPr>
            <a:spLocks noGrp="1"/>
          </p:cNvSpPr>
          <p:nvPr>
            <p:ph type="body" sz="quarter" idx="3"/>
          </p:nvPr>
        </p:nvSpPr>
        <p:spPr>
          <a:xfrm>
            <a:off x="6294967" y="1115123"/>
            <a:ext cx="5703744" cy="720132"/>
          </a:xfrm>
        </p:spPr>
        <p:txBody>
          <a:bodyPr/>
          <a:lstStyle/>
          <a:p>
            <a:r>
              <a:rPr lang="en-US" sz="4000" dirty="0" smtClean="0">
                <a:solidFill>
                  <a:schemeClr val="tx1"/>
                </a:solidFill>
                <a:effectLst/>
              </a:rPr>
              <a:t>       </a:t>
            </a:r>
            <a:r>
              <a:rPr lang="en-US" sz="4000" b="1" dirty="0" smtClean="0">
                <a:solidFill>
                  <a:schemeClr val="tx1"/>
                </a:solidFill>
                <a:effectLst/>
              </a:rPr>
              <a:t>Godly </a:t>
            </a:r>
            <a:r>
              <a:rPr lang="en-US" sz="4000" b="1" dirty="0">
                <a:solidFill>
                  <a:schemeClr val="tx1"/>
                </a:solidFill>
                <a:effectLst/>
              </a:rPr>
              <a:t>Imagination </a:t>
            </a:r>
            <a:endParaRPr lang="en-US" sz="4000" b="1" dirty="0"/>
          </a:p>
        </p:txBody>
      </p:sp>
      <p:pic>
        <p:nvPicPr>
          <p:cNvPr id="5" name="Content Placeholder 4" descr="Jordan River.JPG"/>
          <p:cNvPicPr>
            <a:picLocks noGrp="1" noChangeAspect="1"/>
          </p:cNvPicPr>
          <p:nvPr>
            <p:ph sz="quarter" idx="4"/>
          </p:nvPr>
        </p:nvPicPr>
        <p:blipFill>
          <a:blip r:embed="rId4" cstate="print"/>
          <a:stretch>
            <a:fillRect/>
          </a:stretch>
        </p:blipFill>
        <p:spPr>
          <a:xfrm>
            <a:off x="7136779" y="1877859"/>
            <a:ext cx="4861931" cy="461652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75859" y="5687121"/>
            <a:ext cx="1100165" cy="1100165"/>
          </a:xfrm>
          <a:prstGeom prst="rect">
            <a:avLst/>
          </a:prstGeom>
        </p:spPr>
      </p:pic>
    </p:spTree>
    <p:extLst>
      <p:ext uri="{BB962C8B-B14F-4D97-AF65-F5344CB8AC3E}">
        <p14:creationId xmlns:p14="http://schemas.microsoft.com/office/powerpoint/2010/main" val="3017456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24" y="178420"/>
            <a:ext cx="11753386" cy="1003609"/>
          </a:xfrm>
        </p:spPr>
        <p:txBody>
          <a:bodyPr>
            <a:noAutofit/>
          </a:bodyPr>
          <a:lstStyle/>
          <a:p>
            <a:r>
              <a:rPr lang="en-US" sz="6600" dirty="0">
                <a:solidFill>
                  <a:srgbClr val="FFFF00"/>
                </a:solidFill>
                <a:latin typeface="AR BERKLEY" panose="02000000000000000000" pitchFamily="2" charset="0"/>
              </a:rPr>
              <a:t>Joshua 1:2b-5</a:t>
            </a:r>
            <a:endParaRPr lang="en-US" sz="6600" dirty="0">
              <a:solidFill>
                <a:srgbClr val="FFFF00"/>
              </a:solidFill>
              <a:latin typeface="AR BERKLEY" panose="02000000000000000000" pitchFamily="2" charset="0"/>
            </a:endParaRPr>
          </a:p>
        </p:txBody>
      </p:sp>
      <p:sp>
        <p:nvSpPr>
          <p:cNvPr id="3" name="Content Placeholder 2"/>
          <p:cNvSpPr>
            <a:spLocks noGrp="1"/>
          </p:cNvSpPr>
          <p:nvPr>
            <p:ph idx="1"/>
          </p:nvPr>
        </p:nvSpPr>
        <p:spPr>
          <a:xfrm>
            <a:off x="223024" y="1182029"/>
            <a:ext cx="11753386" cy="5397191"/>
          </a:xfrm>
        </p:spPr>
        <p:txBody>
          <a:bodyPr>
            <a:normAutofit fontScale="70000" lnSpcReduction="20000"/>
          </a:bodyPr>
          <a:lstStyle/>
          <a:p>
            <a:pPr marL="36900" indent="0">
              <a:buNone/>
            </a:pPr>
            <a:r>
              <a:rPr lang="en-US" sz="5700" dirty="0">
                <a:solidFill>
                  <a:schemeClr val="tx1"/>
                </a:solidFill>
              </a:rPr>
              <a:t>Now then, you and all these people, get ready to cross the Jordan River into the land I am about to give to them—to the Israelites. I will give you every place where you set your foot, as I promised Moses.  </a:t>
            </a:r>
            <a:r>
              <a:rPr lang="en-US" sz="5700" dirty="0">
                <a:solidFill>
                  <a:srgbClr val="FFFF00"/>
                </a:solidFill>
              </a:rPr>
              <a:t>Your territory </a:t>
            </a:r>
            <a:r>
              <a:rPr lang="en-US" sz="5700" dirty="0">
                <a:solidFill>
                  <a:schemeClr val="tx1"/>
                </a:solidFill>
              </a:rPr>
              <a:t>will extend from the desert to Lebanon, and from the great river, the </a:t>
            </a:r>
            <a:r>
              <a:rPr lang="en-US" sz="5700" dirty="0" smtClean="0">
                <a:solidFill>
                  <a:schemeClr val="tx1"/>
                </a:solidFill>
              </a:rPr>
              <a:t>Euphrates—all </a:t>
            </a:r>
            <a:r>
              <a:rPr lang="en-US" sz="5700" dirty="0">
                <a:solidFill>
                  <a:schemeClr val="tx1"/>
                </a:solidFill>
              </a:rPr>
              <a:t>the Hittite </a:t>
            </a:r>
            <a:r>
              <a:rPr lang="en-US" sz="5700" dirty="0">
                <a:solidFill>
                  <a:srgbClr val="FFFF00"/>
                </a:solidFill>
              </a:rPr>
              <a:t>country</a:t>
            </a:r>
            <a:r>
              <a:rPr lang="en-US" sz="5700" dirty="0">
                <a:solidFill>
                  <a:schemeClr val="tx1"/>
                </a:solidFill>
              </a:rPr>
              <a:t>—to the Great Sea on the west. No one will be able to stand up against you all the days of your life. As I was with Moses, so I will be with you; I will never leave you nor forsake you.</a:t>
            </a:r>
          </a:p>
          <a:p>
            <a:pPr marL="36900" indent="0">
              <a:buNone/>
            </a:pPr>
            <a:endParaRPr lang="en-US" sz="5200" dirty="0" smtClean="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5892" y="5508702"/>
            <a:ext cx="1070517" cy="1070517"/>
          </a:xfrm>
          <a:prstGeom prst="rect">
            <a:avLst/>
          </a:prstGeom>
        </p:spPr>
      </p:pic>
    </p:spTree>
    <p:extLst>
      <p:ext uri="{BB962C8B-B14F-4D97-AF65-F5344CB8AC3E}">
        <p14:creationId xmlns:p14="http://schemas.microsoft.com/office/powerpoint/2010/main" val="33753605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5743</TotalTime>
  <Words>1466</Words>
  <Application>Microsoft Office PowerPoint</Application>
  <PresentationFormat>Widescreen</PresentationFormat>
  <Paragraphs>87</Paragraphs>
  <Slides>14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Agency FB</vt:lpstr>
      <vt:lpstr>AR BERKLEY</vt:lpstr>
      <vt:lpstr>AR BLANCA</vt:lpstr>
      <vt:lpstr>Arial</vt:lpstr>
      <vt:lpstr>Calibri</vt:lpstr>
      <vt:lpstr>Calisto MT</vt:lpstr>
      <vt:lpstr>Trebuchet MS</vt:lpstr>
      <vt:lpstr>Wingdings 2</vt:lpstr>
      <vt:lpstr>Slate</vt:lpstr>
      <vt:lpstr>PREPARE Part 1 Envision </vt:lpstr>
      <vt:lpstr>Prepare To Be a Difference Maker</vt:lpstr>
      <vt:lpstr>Prepare To Be a Difference Maker</vt:lpstr>
      <vt:lpstr>Difference Makers</vt:lpstr>
      <vt:lpstr>From Heaven to Earth</vt:lpstr>
      <vt:lpstr>PREPARE </vt:lpstr>
      <vt:lpstr>Preparation “Desert/40” </vt:lpstr>
      <vt:lpstr>Preparation “Desert/40”</vt:lpstr>
      <vt:lpstr>Joshua 1:2b-5</vt:lpstr>
      <vt:lpstr>Transformational Q:</vt:lpstr>
      <vt:lpstr>From Nomads to Landlords</vt:lpstr>
      <vt:lpstr>Action Step </vt:lpstr>
      <vt:lpstr>Prayer for Salvation</vt:lpstr>
      <vt:lpstr>Real Life’s Friendly Rules for Connection Groups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DARE TO DREAM Part 2 The Dreamcatcher</dc:title>
  <dc:creator>Svetlana Papazov</dc:creator>
  <cp:lastModifiedBy>Svetlana Papazov</cp:lastModifiedBy>
  <cp:revision>255</cp:revision>
  <dcterms:created xsi:type="dcterms:W3CDTF">2016-02-07T02:22:33Z</dcterms:created>
  <dcterms:modified xsi:type="dcterms:W3CDTF">2017-06-18T13:18:51Z</dcterms:modified>
</cp:coreProperties>
</file>